
<file path=[Content_Types].xml><?xml version="1.0" encoding="utf-8"?>
<Types xmlns="http://schemas.openxmlformats.org/package/2006/content-types">
  <Default Extension="emf" ContentType="image/x-emf"/>
  <Default Extension="img" ContentType="image/png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4" r:id="rId1"/>
  </p:sldMasterIdLst>
  <p:notesMasterIdLst>
    <p:notesMasterId r:id="rId51"/>
  </p:notesMasterIdLst>
  <p:sldIdLst>
    <p:sldId id="256" r:id="rId2"/>
    <p:sldId id="294" r:id="rId3"/>
    <p:sldId id="261" r:id="rId4"/>
    <p:sldId id="278" r:id="rId5"/>
    <p:sldId id="277" r:id="rId6"/>
    <p:sldId id="280" r:id="rId7"/>
    <p:sldId id="284" r:id="rId8"/>
    <p:sldId id="279" r:id="rId9"/>
    <p:sldId id="285" r:id="rId10"/>
    <p:sldId id="283" r:id="rId11"/>
    <p:sldId id="281" r:id="rId12"/>
    <p:sldId id="286" r:id="rId13"/>
    <p:sldId id="287" r:id="rId14"/>
    <p:sldId id="288" r:id="rId15"/>
    <p:sldId id="290" r:id="rId16"/>
    <p:sldId id="291" r:id="rId17"/>
    <p:sldId id="292" r:id="rId18"/>
    <p:sldId id="293" r:id="rId19"/>
    <p:sldId id="295" r:id="rId20"/>
    <p:sldId id="289" r:id="rId21"/>
    <p:sldId id="299" r:id="rId22"/>
    <p:sldId id="296" r:id="rId23"/>
    <p:sldId id="297" r:id="rId24"/>
    <p:sldId id="298" r:id="rId25"/>
    <p:sldId id="300" r:id="rId26"/>
    <p:sldId id="301" r:id="rId27"/>
    <p:sldId id="303" r:id="rId28"/>
    <p:sldId id="304" r:id="rId29"/>
    <p:sldId id="305" r:id="rId30"/>
    <p:sldId id="302" r:id="rId31"/>
    <p:sldId id="260" r:id="rId32"/>
    <p:sldId id="306" r:id="rId33"/>
    <p:sldId id="309" r:id="rId34"/>
    <p:sldId id="314" r:id="rId35"/>
    <p:sldId id="308" r:id="rId36"/>
    <p:sldId id="313" r:id="rId37"/>
    <p:sldId id="310" r:id="rId38"/>
    <p:sldId id="317" r:id="rId39"/>
    <p:sldId id="311" r:id="rId40"/>
    <p:sldId id="318" r:id="rId41"/>
    <p:sldId id="319" r:id="rId42"/>
    <p:sldId id="312" r:id="rId43"/>
    <p:sldId id="316" r:id="rId44"/>
    <p:sldId id="315" r:id="rId45"/>
    <p:sldId id="321" r:id="rId46"/>
    <p:sldId id="320" r:id="rId47"/>
    <p:sldId id="322" r:id="rId48"/>
    <p:sldId id="323" r:id="rId49"/>
    <p:sldId id="324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371F"/>
    <a:srgbClr val="FFFFFF"/>
    <a:srgbClr val="8FA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9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1476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能力變化A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工作表1!$A$2:$A$11</c:f>
              <c:strCache>
                <c:ptCount val="10"/>
                <c:pt idx="0">
                  <c:v>0 歲</c:v>
                </c:pt>
                <c:pt idx="1">
                  <c:v>10 歲</c:v>
                </c:pt>
                <c:pt idx="2">
                  <c:v>20 歲</c:v>
                </c:pt>
                <c:pt idx="3">
                  <c:v>30 歲</c:v>
                </c:pt>
                <c:pt idx="4">
                  <c:v>40 歲</c:v>
                </c:pt>
                <c:pt idx="5">
                  <c:v>50 歲</c:v>
                </c:pt>
                <c:pt idx="6">
                  <c:v>60 歲</c:v>
                </c:pt>
                <c:pt idx="7">
                  <c:v>70 歲</c:v>
                </c:pt>
                <c:pt idx="8">
                  <c:v>80 歲</c:v>
                </c:pt>
                <c:pt idx="9">
                  <c:v>90 歲</c:v>
                </c:pt>
              </c:strCache>
            </c:strRef>
          </c:cat>
          <c:val>
            <c:numRef>
              <c:f>工作表1!$B$2:$B$11</c:f>
              <c:numCache>
                <c:formatCode>General</c:formatCode>
                <c:ptCount val="10"/>
                <c:pt idx="0">
                  <c:v>0</c:v>
                </c:pt>
                <c:pt idx="1">
                  <c:v>40</c:v>
                </c:pt>
                <c:pt idx="2">
                  <c:v>80</c:v>
                </c:pt>
                <c:pt idx="3">
                  <c:v>110</c:v>
                </c:pt>
                <c:pt idx="4">
                  <c:v>120</c:v>
                </c:pt>
                <c:pt idx="5">
                  <c:v>120</c:v>
                </c:pt>
                <c:pt idx="6">
                  <c:v>110</c:v>
                </c:pt>
                <c:pt idx="7">
                  <c:v>90</c:v>
                </c:pt>
                <c:pt idx="8">
                  <c:v>60</c:v>
                </c:pt>
                <c:pt idx="9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78-4272-B4D6-0EDD7E57C467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能力變化B</c:v>
                </c:pt>
              </c:strCache>
            </c:strRef>
          </c:tx>
          <c:spPr>
            <a:ln w="76200" cap="rnd">
              <a:solidFill>
                <a:schemeClr val="accent5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工作表1!$A$2:$A$11</c:f>
              <c:strCache>
                <c:ptCount val="10"/>
                <c:pt idx="0">
                  <c:v>0 歲</c:v>
                </c:pt>
                <c:pt idx="1">
                  <c:v>10 歲</c:v>
                </c:pt>
                <c:pt idx="2">
                  <c:v>20 歲</c:v>
                </c:pt>
                <c:pt idx="3">
                  <c:v>30 歲</c:v>
                </c:pt>
                <c:pt idx="4">
                  <c:v>40 歲</c:v>
                </c:pt>
                <c:pt idx="5">
                  <c:v>50 歲</c:v>
                </c:pt>
                <c:pt idx="6">
                  <c:v>60 歲</c:v>
                </c:pt>
                <c:pt idx="7">
                  <c:v>70 歲</c:v>
                </c:pt>
                <c:pt idx="8">
                  <c:v>80 歲</c:v>
                </c:pt>
                <c:pt idx="9">
                  <c:v>90 歲</c:v>
                </c:pt>
              </c:strCache>
            </c:strRef>
          </c:cat>
          <c:val>
            <c:numRef>
              <c:f>工作表1!$C$2:$C$11</c:f>
              <c:numCache>
                <c:formatCode>General</c:formatCode>
                <c:ptCount val="10"/>
                <c:pt idx="0">
                  <c:v>0</c:v>
                </c:pt>
                <c:pt idx="1">
                  <c:v>50</c:v>
                </c:pt>
                <c:pt idx="2">
                  <c:v>85</c:v>
                </c:pt>
                <c:pt idx="3">
                  <c:v>108</c:v>
                </c:pt>
                <c:pt idx="4">
                  <c:v>115</c:v>
                </c:pt>
                <c:pt idx="5">
                  <c:v>120</c:v>
                </c:pt>
                <c:pt idx="6">
                  <c:v>115</c:v>
                </c:pt>
                <c:pt idx="7">
                  <c:v>80</c:v>
                </c:pt>
                <c:pt idx="8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078-4272-B4D6-0EDD7E57C467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能力變化C</c:v>
                </c:pt>
              </c:strCache>
            </c:strRef>
          </c:tx>
          <c:spPr>
            <a:ln w="76200" cap="rnd">
              <a:solidFill>
                <a:schemeClr val="tx1">
                  <a:lumMod val="7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工作表1!$A$2:$A$11</c:f>
              <c:strCache>
                <c:ptCount val="10"/>
                <c:pt idx="0">
                  <c:v>0 歲</c:v>
                </c:pt>
                <c:pt idx="1">
                  <c:v>10 歲</c:v>
                </c:pt>
                <c:pt idx="2">
                  <c:v>20 歲</c:v>
                </c:pt>
                <c:pt idx="3">
                  <c:v>30 歲</c:v>
                </c:pt>
                <c:pt idx="4">
                  <c:v>40 歲</c:v>
                </c:pt>
                <c:pt idx="5">
                  <c:v>50 歲</c:v>
                </c:pt>
                <c:pt idx="6">
                  <c:v>60 歲</c:v>
                </c:pt>
                <c:pt idx="7">
                  <c:v>70 歲</c:v>
                </c:pt>
                <c:pt idx="8">
                  <c:v>80 歲</c:v>
                </c:pt>
                <c:pt idx="9">
                  <c:v>90 歲</c:v>
                </c:pt>
              </c:strCache>
            </c:strRef>
          </c:cat>
          <c:val>
            <c:numRef>
              <c:f>工作表1!$D$2:$D$11</c:f>
              <c:numCache>
                <c:formatCode>General</c:formatCode>
                <c:ptCount val="10"/>
                <c:pt idx="0">
                  <c:v>0</c:v>
                </c:pt>
                <c:pt idx="1">
                  <c:v>35</c:v>
                </c:pt>
                <c:pt idx="2">
                  <c:v>90</c:v>
                </c:pt>
                <c:pt idx="3">
                  <c:v>100</c:v>
                </c:pt>
                <c:pt idx="4">
                  <c:v>105</c:v>
                </c:pt>
                <c:pt idx="5">
                  <c:v>105</c:v>
                </c:pt>
                <c:pt idx="6">
                  <c:v>105</c:v>
                </c:pt>
                <c:pt idx="7">
                  <c:v>100</c:v>
                </c:pt>
                <c:pt idx="8">
                  <c:v>80</c:v>
                </c:pt>
                <c:pt idx="9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078-4272-B4D6-0EDD7E57C4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7973312"/>
        <c:axId val="947963232"/>
      </c:lineChart>
      <c:catAx>
        <c:axId val="94797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0" cap="sq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  <a:tailEnd type="triangl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947963232"/>
        <c:crosses val="autoZero"/>
        <c:auto val="1"/>
        <c:lblAlgn val="ctr"/>
        <c:lblOffset val="100"/>
        <c:noMultiLvlLbl val="0"/>
      </c:catAx>
      <c:valAx>
        <c:axId val="947963232"/>
        <c:scaling>
          <c:orientation val="minMax"/>
        </c:scaling>
        <c:delete val="0"/>
        <c:axPos val="l"/>
        <c:title>
          <c:tx>
            <c:rich>
              <a:bodyPr rot="0" spcFirstLastPara="1" vertOverflow="ellipsis" vert="eaVert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sz="1800" dirty="0"/>
                  <a:t>能力（身體功能）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eaVert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zh-TW"/>
          </a:p>
        </c:txPr>
        <c:crossAx val="9479733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發育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0～20 歲</c:v>
                </c:pt>
                <c:pt idx="1">
                  <c:v>20～40 歲</c:v>
                </c:pt>
                <c:pt idx="2">
                  <c:v>40～60 歲</c:v>
                </c:pt>
                <c:pt idx="3">
                  <c:v>60～80 歲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180</c:v>
                </c:pt>
                <c:pt idx="1">
                  <c:v>50</c:v>
                </c:pt>
                <c:pt idx="2">
                  <c:v>10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B6-495D-86DF-E0DEC70018B5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增強</c:v>
                </c:pt>
              </c:strCache>
            </c:strRef>
          </c:tx>
          <c:spPr>
            <a:pattFill prst="lgCheck">
              <a:fgClr>
                <a:schemeClr val="accent2"/>
              </a:fgClr>
              <a:bgClr>
                <a:schemeClr val="accent4">
                  <a:lumMod val="50000"/>
                </a:schemeClr>
              </a:bgClr>
            </a:patt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0～20 歲</c:v>
                </c:pt>
                <c:pt idx="1">
                  <c:v>20～40 歲</c:v>
                </c:pt>
                <c:pt idx="2">
                  <c:v>40～60 歲</c:v>
                </c:pt>
                <c:pt idx="3">
                  <c:v>60～80 歲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  <c:pt idx="0">
                  <c:v>80</c:v>
                </c:pt>
                <c:pt idx="1">
                  <c:v>100</c:v>
                </c:pt>
                <c:pt idx="2">
                  <c:v>40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B6-495D-86DF-E0DEC70018B5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削弱</c:v>
                </c:pt>
              </c:strCache>
            </c:strRef>
          </c:tx>
          <c:spPr>
            <a:pattFill prst="dkDnDiag">
              <a:fgClr>
                <a:schemeClr val="accent3"/>
              </a:fgClr>
              <a:bgClr>
                <a:schemeClr val="accent4">
                  <a:lumMod val="50000"/>
                </a:schemeClr>
              </a:bgClr>
            </a:patt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0～20 歲</c:v>
                </c:pt>
                <c:pt idx="1">
                  <c:v>20～40 歲</c:v>
                </c:pt>
                <c:pt idx="2">
                  <c:v>40～60 歲</c:v>
                </c:pt>
                <c:pt idx="3">
                  <c:v>60～80 歲</c:v>
                </c:pt>
              </c:strCache>
            </c:strRef>
          </c:cat>
          <c:val>
            <c:numRef>
              <c:f>工作表1!$D$2:$D$5</c:f>
              <c:numCache>
                <c:formatCode>General</c:formatCode>
                <c:ptCount val="4"/>
                <c:pt idx="0">
                  <c:v>80</c:v>
                </c:pt>
                <c:pt idx="1">
                  <c:v>100</c:v>
                </c:pt>
                <c:pt idx="2">
                  <c:v>40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B6-495D-86DF-E0DEC70018B5}"/>
            </c:ext>
          </c:extLst>
        </c:ser>
        <c:ser>
          <c:idx val="3"/>
          <c:order val="3"/>
          <c:tx>
            <c:strRef>
              <c:f>工作表1!$E$1</c:f>
              <c:strCache>
                <c:ptCount val="1"/>
                <c:pt idx="0">
                  <c:v>汰除</c:v>
                </c:pt>
              </c:strCache>
            </c:strRef>
          </c:tx>
          <c:spPr>
            <a:pattFill prst="ltHorz">
              <a:fgClr>
                <a:schemeClr val="accent4"/>
              </a:fgClr>
              <a:bgClr>
                <a:schemeClr val="accent4">
                  <a:lumMod val="50000"/>
                </a:schemeClr>
              </a:bgClr>
            </a:patt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0～20 歲</c:v>
                </c:pt>
                <c:pt idx="1">
                  <c:v>20～40 歲</c:v>
                </c:pt>
                <c:pt idx="2">
                  <c:v>40～60 歲</c:v>
                </c:pt>
                <c:pt idx="3">
                  <c:v>60～80 歲</c:v>
                </c:pt>
              </c:strCache>
            </c:strRef>
          </c:cat>
          <c:val>
            <c:numRef>
              <c:f>工作表1!$E$2:$E$5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  <c:pt idx="2">
                  <c:v>40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B6-495D-86DF-E0DEC70018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5586560"/>
        <c:axId val="995576960"/>
      </c:barChart>
      <c:catAx>
        <c:axId val="99558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995576960"/>
        <c:crosses val="autoZero"/>
        <c:auto val="1"/>
        <c:lblAlgn val="ctr"/>
        <c:lblOffset val="100"/>
        <c:noMultiLvlLbl val="0"/>
      </c:catAx>
      <c:valAx>
        <c:axId val="995576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9558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　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45-49A2-BC66-87214EBBC03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45-49A2-BC66-87214EBBC03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545-49A2-BC66-87214EBBC03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545-49A2-BC66-87214EBBC03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545-49A2-BC66-87214EBBC035}"/>
              </c:ext>
            </c:extLst>
          </c:dPt>
          <c:cat>
            <c:strRef>
              <c:f>工作表1!$A$2:$A$5</c:f>
              <c:strCache>
                <c:ptCount val="4"/>
                <c:pt idx="0">
                  <c:v>心智</c:v>
                </c:pt>
                <c:pt idx="1">
                  <c:v>肢體動作</c:v>
                </c:pt>
                <c:pt idx="2">
                  <c:v>視覺</c:v>
                </c:pt>
                <c:pt idx="3">
                  <c:v>聽覺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90-4955-ADC6-8852FAA4F1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AAA8B-3088-468A-B624-D8C3DB3AEA71}" type="datetimeFigureOut">
              <a:rPr lang="zh-TW" altLang="en-US" smtClean="0"/>
              <a:t>2024-11-15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B0D36-41AB-4A4F-979B-0084DF8126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1136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50" y="389840"/>
            <a:ext cx="5233988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50" y="3536951"/>
            <a:ext cx="5233988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36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AA15-76C2-4995-A598-15062BC413C7}" type="datetime2">
              <a:rPr lang="en-US" altLang="zh-TW" smtClean="0"/>
              <a:t>Friday, November 15,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172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03906"/>
            <a:ext cx="8042274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A9294-B2FE-4796-8A5E-68963CEDA3B2}" type="datetime2">
              <a:rPr lang="en-US" altLang="zh-TW" smtClean="0"/>
              <a:t>Friday, November 15,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12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00864" y="365125"/>
            <a:ext cx="1692274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58896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A941-08AA-4027-BC4E-39280C72BF2C}" type="datetime2">
              <a:rPr lang="en-US" altLang="zh-TW" smtClean="0"/>
              <a:t>Friday, November 15,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8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8042275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8042274" cy="39796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3671D7F-6E5D-0C05-4D5B-C3C33A44A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24891-ECAF-4891-9996-FA1BE7675374}" type="datetime2">
              <a:rPr lang="en-US" altLang="zh-TW" smtClean="0"/>
              <a:t>Friday, November 15, 2024</a:t>
            </a:fld>
            <a:endParaRPr lang="en-US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511E1BB-AFBC-E202-1A52-7EDAC08C9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D9C66FE-6090-AA33-726D-998298D8B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66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8029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000" dirty="0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2D79-F966-4350-BA89-741561856229}" type="datetime2">
              <a:rPr lang="en-US" altLang="zh-TW" smtClean="0"/>
              <a:t>Friday, November 15,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8026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6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8173832" y="4448190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8651637" y="4853517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01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8413137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8042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3925888" cy="39956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7252" y="2097175"/>
            <a:ext cx="3925885" cy="39956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FECB-7CDB-4759-BA4D-F2D688928241}" type="datetime2">
              <a:rPr lang="en-US" altLang="zh-TW" smtClean="0"/>
              <a:t>Friday, November 15,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97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810076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846076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8042274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3951286" cy="535354"/>
          </a:xfrm>
        </p:spPr>
        <p:txBody>
          <a:bodyPr anchor="b">
            <a:noAutofit/>
          </a:bodyPr>
          <a:lstStyle>
            <a:lvl1pPr marL="0" indent="0">
              <a:buNone/>
              <a:defRPr sz="2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3951286" cy="35155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1852" y="1881275"/>
            <a:ext cx="3951284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en-US" sz="26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1853" y="2577270"/>
            <a:ext cx="3951283" cy="35155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836F-2A3C-47BF-BFA3-B5CE6DAF4C7C}" type="datetime2">
              <a:rPr lang="en-US" altLang="zh-TW" smtClean="0"/>
              <a:t>Friday, November 15,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30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50" y="550799"/>
            <a:ext cx="5233988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sz="60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06C7-268E-48B7-986F-42E08A903316}" type="datetime2">
              <a:rPr lang="en-US" altLang="zh-TW" smtClean="0"/>
              <a:t>Friday, November 15,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794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5CBAF-88CD-48DB-B9D5-5EB4EF6BDAA8}" type="datetime2">
              <a:rPr lang="en-US" altLang="zh-TW" smtClean="0"/>
              <a:t>Friday, November 15,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00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8042274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150" y="1750060"/>
            <a:ext cx="5233987" cy="4342765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4" y="1750060"/>
            <a:ext cx="2628900" cy="4342765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B367-225D-48C1-A03A-E525A06B89FE}" type="datetime2">
              <a:rPr lang="en-US" altLang="zh-TW" smtClean="0"/>
              <a:t>Friday, November 15,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1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2628900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59150" y="575409"/>
            <a:ext cx="5233987" cy="5733316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2628900" cy="453253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32C5-CB62-4B18-B9DB-FE9653946C81}" type="datetime2">
              <a:rPr lang="en-US" altLang="zh-TW" smtClean="0"/>
              <a:t>Friday, November 15,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61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8042274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8042274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379DAA67-06C5-47AA-A7D0-39A73945207E}" type="datetime2">
              <a:rPr lang="en-US" altLang="zh-TW" smtClean="0"/>
              <a:t>Friday, November 15,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336867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0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190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32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2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2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2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2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im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publicdomain/zero/1.0/deed.zh-han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8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2C4AAA8-67E9-DDA9-6CE0-514163775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549275"/>
            <a:ext cx="4895057" cy="984885"/>
          </a:xfrm>
        </p:spPr>
        <p:txBody>
          <a:bodyPr wrap="square" anchor="ctr">
            <a:noAutofit/>
          </a:bodyPr>
          <a:lstStyle/>
          <a:p>
            <a:r>
              <a:rPr lang="zh-TW" altLang="en-US" sz="4800" dirty="0"/>
              <a:t>設計給未來的自己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4C3EE4C-37AF-2C55-CF81-37F382EE1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9881" y="549275"/>
            <a:ext cx="3374232" cy="984885"/>
          </a:xfrm>
        </p:spPr>
        <p:txBody>
          <a:bodyPr anchor="ctr">
            <a:normAutofit/>
          </a:bodyPr>
          <a:lstStyle/>
          <a:p>
            <a:pPr algn="r"/>
            <a:r>
              <a:rPr lang="zh-TW" altLang="en-US" sz="3200" dirty="0">
                <a:solidFill>
                  <a:schemeClr val="tx1">
                    <a:alpha val="60000"/>
                  </a:schemeClr>
                </a:solidFill>
              </a:rPr>
              <a:t>及不斷改變的人</a:t>
            </a:r>
          </a:p>
        </p:txBody>
      </p:sp>
      <p:pic>
        <p:nvPicPr>
          <p:cNvPr id="32" name="Picture 3">
            <a:extLst>
              <a:ext uri="{FF2B5EF4-FFF2-40B4-BE49-F238E27FC236}">
                <a16:creationId xmlns:a16="http://schemas.microsoft.com/office/drawing/2014/main" id="{0B1A74E4-FDE1-5FAA-8208-7EFAA233B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274" b="7181"/>
          <a:stretch/>
        </p:blipFill>
        <p:spPr>
          <a:xfrm>
            <a:off x="20" y="2083435"/>
            <a:ext cx="9143980" cy="4774564"/>
          </a:xfrm>
          <a:custGeom>
            <a:avLst/>
            <a:gdLst/>
            <a:ahLst/>
            <a:cxnLst/>
            <a:rect l="l" t="t" r="r" b="b"/>
            <a:pathLst>
              <a:path w="12192000" h="4774564">
                <a:moveTo>
                  <a:pt x="0" y="0"/>
                </a:moveTo>
                <a:lnTo>
                  <a:pt x="12192000" y="0"/>
                </a:lnTo>
                <a:lnTo>
                  <a:pt x="12192000" y="4774564"/>
                </a:lnTo>
                <a:lnTo>
                  <a:pt x="0" y="4774564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337EA23-6703-4C96-9EEB-A408CBDD6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9144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圖片 4" descr="CC0">
            <a:extLst>
              <a:ext uri="{FF2B5EF4-FFF2-40B4-BE49-F238E27FC236}">
                <a16:creationId xmlns:a16="http://schemas.microsoft.com/office/drawing/2014/main" id="{81758C7F-714A-93E5-59D6-9AF9A04AF43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76" y="5928204"/>
            <a:ext cx="804672" cy="283464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EDA20325-1193-285F-43FA-0F0C0E353C08}"/>
              </a:ext>
            </a:extLst>
          </p:cNvPr>
          <p:cNvSpPr txBox="1"/>
          <p:nvPr/>
        </p:nvSpPr>
        <p:spPr>
          <a:xfrm>
            <a:off x="39867" y="6211669"/>
            <a:ext cx="9064265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TW" altLang="en-US" dirty="0">
                <a:solidFill>
                  <a:schemeClr val="tx2">
                    <a:lumMod val="2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以著作結合本標章之人，代表在法律許可的範圍內，拋棄該著作依著作權法所享有之權利，包括所有相關與鄰接的法律權利，並宣告將該著作貢獻至公眾領域。</a:t>
            </a:r>
            <a:endParaRPr lang="zh-TW" altLang="en-US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622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0B0A84B0-3F4D-5B1D-3E4B-120221B38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分群比較：</a:t>
            </a:r>
            <a:r>
              <a:rPr lang="zh-TW" altLang="en-US" u="sng" dirty="0"/>
              <a:t>群體內</a:t>
            </a:r>
            <a:r>
              <a:rPr lang="zh-TW" altLang="en-US" dirty="0"/>
              <a:t>與</a:t>
            </a:r>
            <a:r>
              <a:rPr lang="zh-TW" altLang="en-US" u="sng" dirty="0"/>
              <a:t>群體間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4DA20860-45F1-4BCB-C60E-641CB90C2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0863" y="1768148"/>
            <a:ext cx="7993323" cy="4796237"/>
          </a:xfrm>
          <a:prstGeom prst="rect">
            <a:avLst/>
          </a:prstGeom>
        </p:spPr>
      </p:pic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E8DE0B9-73CA-C78C-8AD2-F51A795BB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TW" altLang="en-US" dirty="0"/>
              <a:t>個別差異大於</a:t>
            </a:r>
            <a:br>
              <a:rPr lang="en-US" altLang="zh-TW" dirty="0"/>
            </a:br>
            <a:r>
              <a:rPr lang="zh-TW" altLang="en-US" dirty="0"/>
              <a:t>群體差異</a:t>
            </a:r>
          </a:p>
        </p:txBody>
      </p:sp>
      <p:pic>
        <p:nvPicPr>
          <p:cNvPr id="7" name="內容版面配置區 5">
            <a:extLst>
              <a:ext uri="{FF2B5EF4-FFF2-40B4-BE49-F238E27FC236}">
                <a16:creationId xmlns:a16="http://schemas.microsoft.com/office/drawing/2014/main" id="{1F73E227-B900-8D3B-F452-F75C95D56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70000"/>
          </a:blip>
          <a:stretch>
            <a:fillRect/>
          </a:stretch>
        </p:blipFill>
        <p:spPr>
          <a:xfrm>
            <a:off x="1150677" y="1768148"/>
            <a:ext cx="7993323" cy="4796237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AAEA665-8A72-90E6-6319-C10A41FF4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18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9D1601F-2095-7E63-B658-97F2555D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別說「普通」，改說</a:t>
            </a:r>
            <a:r>
              <a:rPr lang="en-US" altLang="zh-TW" dirty="0"/>
              <a:t>……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772ECE7E-A459-1CAA-F466-3113C482F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大部分身體構造及功能，在人類群體平均值的正負兩個標準差範圍內</a:t>
            </a:r>
            <a:endParaRPr lang="en-US" altLang="zh-TW" dirty="0"/>
          </a:p>
          <a:p>
            <a:r>
              <a:rPr lang="zh-TW" altLang="en-US" dirty="0"/>
              <a:t>時時刻刻略有不同</a:t>
            </a:r>
            <a:endParaRPr lang="en-US" altLang="zh-TW" dirty="0"/>
          </a:p>
          <a:p>
            <a:r>
              <a:rPr lang="zh-TW" altLang="en-US" dirty="0"/>
              <a:t>經年累月也有變化</a:t>
            </a:r>
            <a:endParaRPr lang="en-US" altLang="zh-TW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7F7C870-2A5D-A884-865E-6BE6FF471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95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9A5AEA-0339-CFD5-D293-ACE150680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3013604" cy="984885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zh-TW" alt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經年累月的變化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ABF1E23-744E-9753-C7EA-88B30B6B2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wrap="square" lIns="0" tIns="0" rIns="0" bIns="0" rtlCol="0">
            <a:norm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zh-TW" altLang="en-US" kern="1200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成長（及老化）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46FF24F-E6E6-FFA2-B8E1-3F7DEF8D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1732" r="3800"/>
          <a:stretch/>
        </p:blipFill>
        <p:spPr>
          <a:xfrm>
            <a:off x="3564466" y="574675"/>
            <a:ext cx="5028671" cy="5734050"/>
          </a:xfrm>
          <a:custGeom>
            <a:avLst/>
            <a:gdLst/>
            <a:ahLst/>
            <a:cxnLst/>
            <a:rect l="l" t="t" r="r" b="b"/>
            <a:pathLst>
              <a:path w="7448551" h="6858000">
                <a:moveTo>
                  <a:pt x="0" y="0"/>
                </a:moveTo>
                <a:lnTo>
                  <a:pt x="7448551" y="0"/>
                </a:lnTo>
                <a:lnTo>
                  <a:pt x="744855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11F63C6-C73D-A759-35A6-6EF74861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7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4F558BFB-38E9-8A43-8599-914440C22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你以為的成長（及老化）</a:t>
            </a:r>
          </a:p>
        </p:txBody>
      </p:sp>
      <p:graphicFrame>
        <p:nvGraphicFramePr>
          <p:cNvPr id="9" name="內容版面配置區 8" descr="由三條折線構成的折線圖，橫坐標為 0 到 90 歲的年齡，縱座標為能力（身體功能），三條折線雖不相同但大致相近，都是 0 歲對應到能力為 0，然後隨著年齡增長逐漸增加，到 20~30 歲左右之後開始趨於和緩，65 歲之後開始下跌。">
            <a:extLst>
              <a:ext uri="{FF2B5EF4-FFF2-40B4-BE49-F238E27FC236}">
                <a16:creationId xmlns:a16="http://schemas.microsoft.com/office/drawing/2014/main" id="{2BFDF32D-BF81-A29E-A036-0410B0D5E0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212103"/>
              </p:ext>
            </p:extLst>
          </p:nvPr>
        </p:nvGraphicFramePr>
        <p:xfrm>
          <a:off x="550863" y="2112963"/>
          <a:ext cx="8042275" cy="397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0E936B4-6108-CC63-4114-1080BF15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01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C3E1DE-54B2-32EC-485F-092087C4D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成長的關鍵機制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3A9DF70-9D6C-5933-53C3-3959D39F9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zh-TW" altLang="en-US" dirty="0"/>
              <a:t>從無到有</a:t>
            </a:r>
            <a:endParaRPr lang="en-US" altLang="zh-TW" dirty="0"/>
          </a:p>
          <a:p>
            <a:pPr algn="ctr"/>
            <a:r>
              <a:rPr lang="zh-TW" altLang="en-US" dirty="0"/>
              <a:t>從有到強</a:t>
            </a:r>
            <a:endParaRPr lang="en-US" altLang="zh-TW" dirty="0"/>
          </a:p>
          <a:p>
            <a:pPr algn="ctr"/>
            <a:r>
              <a:rPr lang="zh-TW" altLang="en-US" dirty="0"/>
              <a:t>從有到弱</a:t>
            </a:r>
            <a:endParaRPr lang="en-US" altLang="zh-TW" dirty="0"/>
          </a:p>
          <a:p>
            <a:pPr algn="ctr"/>
            <a:r>
              <a:rPr lang="zh-TW" altLang="en-US" dirty="0"/>
              <a:t>從有到無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881CBA4-956A-0D83-66E8-C534295AB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62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34DCA3AB-2CB2-FE91-FBC8-5F2BE0738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從無到有：發育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6DB5829A-66FA-EC2B-F88A-CD486AD2F4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宏觀結構上的改變</a:t>
            </a:r>
            <a:endParaRPr lang="en-US" altLang="zh-TW" dirty="0"/>
          </a:p>
          <a:p>
            <a:r>
              <a:rPr lang="zh-TW" altLang="en-US" dirty="0"/>
              <a:t>從胚胎時期開始</a:t>
            </a:r>
            <a:endParaRPr lang="en-US" altLang="zh-TW" dirty="0"/>
          </a:p>
          <a:p>
            <a:r>
              <a:rPr lang="zh-TW" altLang="en-US" dirty="0"/>
              <a:t>發育程度越高，</a:t>
            </a:r>
            <a:br>
              <a:rPr lang="en-US" altLang="zh-TW" dirty="0"/>
            </a:br>
            <a:r>
              <a:rPr lang="zh-TW" altLang="en-US" dirty="0"/>
              <a:t>發育速度越慢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4DDFE00-BC76-DE85-A746-1075F3704B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/>
              <a:t>太少：</a:t>
            </a:r>
            <a:br>
              <a:rPr lang="en-US" altLang="zh-TW" dirty="0"/>
            </a:br>
            <a:r>
              <a:rPr lang="zh-TW" altLang="en-US" dirty="0"/>
              <a:t>發育不全</a:t>
            </a:r>
            <a:endParaRPr lang="en-US" altLang="zh-TW" dirty="0"/>
          </a:p>
          <a:p>
            <a:r>
              <a:rPr lang="zh-TW" altLang="en-US" dirty="0"/>
              <a:t>太多：</a:t>
            </a:r>
            <a:br>
              <a:rPr lang="en-US" altLang="zh-TW" dirty="0"/>
            </a:br>
            <a:r>
              <a:rPr lang="zh-TW" altLang="en-US" dirty="0"/>
              <a:t>異常增生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67BB0BC-4F79-C3AB-2A7E-DF15B8700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4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1EB9F-B4E0-E945-84B1-BD592CA75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3CA0C7B-5A3E-AE86-0E73-55453AC59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從有到強：增強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4AD18032-D56C-265D-F97C-9733C70DAC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微觀結構上的改變</a:t>
            </a:r>
            <a:endParaRPr lang="en-US" altLang="zh-TW" dirty="0"/>
          </a:p>
          <a:p>
            <a:r>
              <a:rPr lang="zh-TW" altLang="en-US" dirty="0"/>
              <a:t>生理功能的改變</a:t>
            </a:r>
            <a:endParaRPr lang="en-US" altLang="zh-TW" dirty="0"/>
          </a:p>
          <a:p>
            <a:r>
              <a:rPr lang="zh-TW" altLang="en-US" dirty="0"/>
              <a:t>從接受回饋起開始</a:t>
            </a:r>
            <a:endParaRPr lang="en-US" altLang="zh-TW" dirty="0"/>
          </a:p>
          <a:p>
            <a:r>
              <a:rPr lang="zh-TW" altLang="en-US" dirty="0"/>
              <a:t>與感知能力相關</a:t>
            </a:r>
            <a:endParaRPr lang="en-US" altLang="zh-TW" dirty="0"/>
          </a:p>
          <a:p>
            <a:r>
              <a:rPr lang="zh-TW" altLang="en-US" dirty="0"/>
              <a:t>維持功能穩定性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0E8ACD5-C230-0EC1-5942-CF443E77DF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/>
              <a:t>太少：</a:t>
            </a:r>
            <a:br>
              <a:rPr lang="en-US" altLang="zh-TW" dirty="0"/>
            </a:br>
            <a:r>
              <a:rPr lang="zh-TW" altLang="en-US" dirty="0"/>
              <a:t>習得及學習困難</a:t>
            </a:r>
            <a:endParaRPr lang="en-US" altLang="zh-TW" dirty="0"/>
          </a:p>
          <a:p>
            <a:r>
              <a:rPr lang="zh-TW" altLang="en-US" dirty="0"/>
              <a:t>太多：</a:t>
            </a:r>
            <a:br>
              <a:rPr lang="en-US" altLang="zh-TW" dirty="0"/>
            </a:br>
            <a:r>
              <a:rPr lang="zh-TW" altLang="en-US" dirty="0"/>
              <a:t>容易形成依賴、</a:t>
            </a:r>
            <a:br>
              <a:rPr lang="en-US" altLang="zh-TW" dirty="0"/>
            </a:br>
            <a:r>
              <a:rPr lang="zh-TW" altLang="en-US" dirty="0"/>
              <a:t>固著、妄想、幻覺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77C8F1B-DB18-8D25-C52D-AF2C9DF1F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17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EE960-739D-08F9-A493-5D2E591BF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21D6EA3-6B87-7CA7-C9E8-853226127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從有到弱：削弱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25C82C4F-B4A4-F23D-60FA-A04B66EBE9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微觀結構上的改變</a:t>
            </a:r>
            <a:endParaRPr lang="en-US" altLang="zh-TW" dirty="0"/>
          </a:p>
          <a:p>
            <a:r>
              <a:rPr lang="zh-TW" altLang="en-US" dirty="0"/>
              <a:t>生理功能的改變</a:t>
            </a:r>
            <a:endParaRPr lang="en-US" altLang="zh-TW" dirty="0"/>
          </a:p>
          <a:p>
            <a:r>
              <a:rPr lang="zh-TW" altLang="en-US" dirty="0"/>
              <a:t>從接受回饋起開始</a:t>
            </a:r>
            <a:endParaRPr lang="en-US" altLang="zh-TW" dirty="0"/>
          </a:p>
          <a:p>
            <a:r>
              <a:rPr lang="zh-TW" altLang="en-US" dirty="0"/>
              <a:t>與感知能力相關</a:t>
            </a:r>
            <a:endParaRPr lang="en-US" altLang="zh-TW" dirty="0"/>
          </a:p>
          <a:p>
            <a:r>
              <a:rPr lang="zh-TW" altLang="en-US" dirty="0"/>
              <a:t>維持功能穩定性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0959633-AA73-3B3B-065A-40728ADB75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太少：</a:t>
            </a:r>
            <a:br>
              <a:rPr lang="en-US" altLang="zh-TW" dirty="0"/>
            </a:br>
            <a:r>
              <a:rPr lang="zh-TW" altLang="en-US" dirty="0"/>
              <a:t>容易分心、</a:t>
            </a:r>
            <a:br>
              <a:rPr lang="en-US" altLang="zh-TW" dirty="0"/>
            </a:br>
            <a:r>
              <a:rPr lang="zh-TW" altLang="en-US" dirty="0"/>
              <a:t>不易專注集中</a:t>
            </a:r>
            <a:endParaRPr lang="en-US" altLang="zh-TW" dirty="0"/>
          </a:p>
          <a:p>
            <a:r>
              <a:rPr lang="zh-TW" altLang="en-US" dirty="0"/>
              <a:t>太多：</a:t>
            </a:r>
            <a:br>
              <a:rPr lang="en-US" altLang="zh-TW" dirty="0"/>
            </a:br>
            <a:r>
              <a:rPr lang="zh-TW" altLang="en-US" dirty="0"/>
              <a:t>容易忽略環境變化、</a:t>
            </a:r>
            <a:br>
              <a:rPr lang="en-US" altLang="zh-TW" dirty="0"/>
            </a:br>
            <a:r>
              <a:rPr lang="zh-TW" altLang="en-US" dirty="0"/>
              <a:t>容易鑽牛角尖、</a:t>
            </a:r>
            <a:br>
              <a:rPr lang="en-US" altLang="zh-TW" dirty="0"/>
            </a:br>
            <a:r>
              <a:rPr lang="zh-TW" altLang="en-US" dirty="0"/>
              <a:t>不易觸類旁通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681554D-7659-F135-0622-AFA85BDFB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78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9CC055-E805-B60A-BC49-198EBCC02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464B398A-11C1-CC4E-2F97-3F20037FB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從有到無：汰除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4E0E8ECA-E836-65EF-FB9B-D31B4FCF88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宏觀結構上的改變</a:t>
            </a:r>
            <a:endParaRPr lang="en-US" altLang="zh-TW" dirty="0"/>
          </a:p>
          <a:p>
            <a:r>
              <a:rPr lang="zh-TW" altLang="en-US" dirty="0"/>
              <a:t>清理過渡性構造</a:t>
            </a:r>
            <a:endParaRPr lang="en-US" altLang="zh-TW" dirty="0"/>
          </a:p>
          <a:p>
            <a:r>
              <a:rPr lang="zh-TW" altLang="en-US" dirty="0"/>
              <a:t>減少能量消耗</a:t>
            </a:r>
            <a:endParaRPr lang="en-US" altLang="zh-TW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9248441-B196-BCA4-B4E0-E45944044B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/>
              <a:t>太少：</a:t>
            </a:r>
            <a:br>
              <a:rPr lang="en-US" altLang="zh-TW" dirty="0"/>
            </a:br>
            <a:r>
              <a:rPr lang="zh-TW" altLang="en-US" dirty="0"/>
              <a:t>阻礙發育</a:t>
            </a:r>
            <a:endParaRPr lang="en-US" altLang="zh-TW" dirty="0"/>
          </a:p>
          <a:p>
            <a:r>
              <a:rPr lang="zh-TW" altLang="en-US" dirty="0"/>
              <a:t>太多：</a:t>
            </a:r>
            <a:br>
              <a:rPr lang="en-US" altLang="zh-TW" dirty="0"/>
            </a:br>
            <a:r>
              <a:rPr lang="zh-TW" altLang="en-US" dirty="0"/>
              <a:t>加速退化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763DCA5-CD52-0475-0676-963E2ED4E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55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3C159B-1E87-CE1E-9856-6EC2AC9AE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人類的成長（最佳化）邏輯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61D1365-82C8-20B1-A7A0-4FDED517A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在生命的初期階段，以快速發育為主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發育達到一定程度，獲得足夠基礎，開始以當下的環境進行調適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調適成熟後，轉向安穩及節能模式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E3466D0-3B35-B4D4-8E80-916AD9AF0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94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B61C1F0B-4FC7-8F96-47A3-55AD1DD55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內容警告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FB65AACB-CFC0-F8E0-7F13-E6A3E1F48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0077" y="2113199"/>
            <a:ext cx="6823060" cy="3979625"/>
          </a:xfrm>
        </p:spPr>
        <p:txBody>
          <a:bodyPr/>
          <a:lstStyle/>
          <a:p>
            <a:r>
              <a:rPr lang="zh-TW" altLang="en-US" dirty="0"/>
              <a:t>不是嚴謹的科學論文</a:t>
            </a:r>
            <a:endParaRPr lang="en-US" altLang="zh-TW" dirty="0"/>
          </a:p>
          <a:p>
            <a:pPr lvl="1"/>
            <a:r>
              <a:rPr lang="zh-TW" altLang="en-US" dirty="0"/>
              <a:t>極度簡化</a:t>
            </a:r>
            <a:endParaRPr lang="en-US" altLang="zh-TW" dirty="0"/>
          </a:p>
          <a:p>
            <a:pPr lvl="1"/>
            <a:r>
              <a:rPr lang="zh-TW" altLang="en-US" dirty="0"/>
              <a:t>只是一種理解事實的方式</a:t>
            </a:r>
            <a:endParaRPr lang="en-US" altLang="zh-TW" dirty="0"/>
          </a:p>
          <a:p>
            <a:r>
              <a:rPr lang="zh-TW" altLang="en-US" dirty="0"/>
              <a:t>無法涵蓋所有情況</a:t>
            </a:r>
            <a:endParaRPr lang="en-US" altLang="zh-TW" dirty="0"/>
          </a:p>
          <a:p>
            <a:pPr lvl="1"/>
            <a:r>
              <a:rPr lang="zh-TW" altLang="en-US" dirty="0"/>
              <a:t>永遠都有例外，即使例外也有例外</a:t>
            </a:r>
            <a:endParaRPr lang="en-US" altLang="zh-TW" dirty="0"/>
          </a:p>
          <a:p>
            <a:pPr lvl="1"/>
            <a:r>
              <a:rPr lang="zh-TW" altLang="en-US" dirty="0"/>
              <a:t>隨時要注意假設前提跟排除的對象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4E9A59D-3FBA-FFC9-5ED3-814346022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75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546134-0B15-A95C-709F-F6FF17C71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實際上的成長（及老化）</a:t>
            </a:r>
          </a:p>
        </p:txBody>
      </p:sp>
      <p:graphicFrame>
        <p:nvGraphicFramePr>
          <p:cNvPr id="6" name="內容版面配置區 5" descr="以 20 歲區間為一組，把 0~80 歲分為四組，每組各自以四個長條圖型描繪發育、增強、削弱、汰除等機制的強度。發育在第一組明顯最顯著，第三、四組幾乎沒有；增強及削弱始終保持相近，都是以第二組較多，第一組次之，第三組更少，第四組最低；汰除在各組大略保持相等，沒有顯著的起伏變化。">
            <a:extLst>
              <a:ext uri="{FF2B5EF4-FFF2-40B4-BE49-F238E27FC236}">
                <a16:creationId xmlns:a16="http://schemas.microsoft.com/office/drawing/2014/main" id="{57E412A7-DAAB-9DD1-282C-50DC1E73E3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5825740"/>
              </p:ext>
            </p:extLst>
          </p:nvPr>
        </p:nvGraphicFramePr>
        <p:xfrm>
          <a:off x="550863" y="2112963"/>
          <a:ext cx="8042275" cy="397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2CCA038-067E-93F3-03F3-6AF2B3532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64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FF8AA0-CA52-6EE0-C398-861BCA58E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實際上的老化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4BD83E2-1A48-D8B6-C4DC-BEB8107B1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488" y="2113199"/>
            <a:ext cx="7288649" cy="3979625"/>
          </a:xfrm>
        </p:spPr>
        <p:txBody>
          <a:bodyPr/>
          <a:lstStyle/>
          <a:p>
            <a:r>
              <a:rPr lang="zh-TW" altLang="en-US" dirty="0"/>
              <a:t>是成長的一部分</a:t>
            </a:r>
            <a:endParaRPr lang="en-US" altLang="zh-TW" dirty="0"/>
          </a:p>
          <a:p>
            <a:r>
              <a:rPr lang="zh-TW" altLang="en-US" dirty="0"/>
              <a:t>增加存活機率的重要機制</a:t>
            </a:r>
            <a:endParaRPr lang="en-US" altLang="zh-TW" dirty="0"/>
          </a:p>
          <a:p>
            <a:r>
              <a:rPr lang="zh-TW" altLang="en-US" dirty="0"/>
              <a:t>大約從青春期結束後開始變得顯著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D5816FE-F5EA-EB9A-8FE2-A9846464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16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5FF3B9-6559-2CB0-228A-DEFDD45DC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然而</a:t>
            </a:r>
            <a:r>
              <a:rPr lang="en-US" altLang="zh-TW" dirty="0"/>
              <a:t>……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A715038-D4E4-DC00-8129-4C288FD2D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1443" y="2113199"/>
            <a:ext cx="6491694" cy="3979625"/>
          </a:xfrm>
        </p:spPr>
        <p:txBody>
          <a:bodyPr/>
          <a:lstStyle/>
          <a:p>
            <a:r>
              <a:rPr lang="zh-TW" altLang="en-US" dirty="0"/>
              <a:t>人類的存活率大幅提高</a:t>
            </a:r>
            <a:endParaRPr lang="en-US" altLang="zh-TW" dirty="0"/>
          </a:p>
          <a:p>
            <a:r>
              <a:rPr lang="zh-TW" altLang="en-US" dirty="0"/>
              <a:t>環境改變的速度劇烈增長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A2E9D0D-675F-775B-0406-3ECEA89B4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66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C7116C-A3C5-2CC5-1CE6-5FEAF8BD4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存活率大幅提高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F8102FE-8A35-E2BD-2767-9F6030DEA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925" y="2113199"/>
            <a:ext cx="7926212" cy="3979625"/>
          </a:xfrm>
        </p:spPr>
        <p:txBody>
          <a:bodyPr/>
          <a:lstStyle/>
          <a:p>
            <a:r>
              <a:rPr lang="zh-TW" altLang="en-US" dirty="0"/>
              <a:t>遭遇各種挑戰的期望值增加</a:t>
            </a:r>
            <a:endParaRPr lang="en-US" altLang="zh-TW" dirty="0"/>
          </a:p>
          <a:p>
            <a:r>
              <a:rPr lang="zh-TW" altLang="en-US" dirty="0"/>
              <a:t>「汰除」機制逐漸缺乏拮抗制衡力量</a:t>
            </a:r>
            <a:endParaRPr lang="en-US" altLang="zh-TW" dirty="0"/>
          </a:p>
          <a:p>
            <a:r>
              <a:rPr lang="zh-TW" altLang="en-US" dirty="0"/>
              <a:t>「增強」及「削弱」機制的效期不夠長久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3B54880-076A-7891-0A0D-9E4AD2CF3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8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E99352-2E6C-ADEA-8D90-FF1B9C687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環境改變速度增長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CC60444-072D-5E2A-CE00-078AEA235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203" y="2113199"/>
            <a:ext cx="7833933" cy="3979625"/>
          </a:xfrm>
        </p:spPr>
        <p:txBody>
          <a:bodyPr/>
          <a:lstStyle/>
          <a:p>
            <a:r>
              <a:rPr lang="zh-TW" altLang="en-US" dirty="0"/>
              <a:t>干擾變多</a:t>
            </a:r>
            <a:endParaRPr lang="en-US" altLang="zh-TW" dirty="0"/>
          </a:p>
          <a:p>
            <a:r>
              <a:rPr lang="zh-TW" altLang="en-US" dirty="0"/>
              <a:t>需要經常切換情境脈絡</a:t>
            </a:r>
          </a:p>
          <a:p>
            <a:r>
              <a:rPr lang="zh-TW" altLang="en-US" dirty="0"/>
              <a:t>身體功能與環境間更容易出現不匹配情況</a:t>
            </a:r>
            <a:endParaRPr lang="en-US" altLang="zh-TW" dirty="0"/>
          </a:p>
          <a:p>
            <a:pPr lvl="1"/>
            <a:r>
              <a:rPr lang="zh-TW" altLang="en-US" dirty="0"/>
              <a:t>親和性阻礙；世界衛生組織定義其為「身心障礙」</a:t>
            </a:r>
            <a:endParaRPr lang="en-US" altLang="zh-TW" dirty="0"/>
          </a:p>
          <a:p>
            <a:r>
              <a:rPr lang="zh-TW" altLang="en-US" dirty="0"/>
              <a:t>過早最佳化的風險變高</a:t>
            </a: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B46CA72-A820-9457-2342-45F4C2D88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54C74F-8FF4-5971-573A-F11506C87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關注面向</a:t>
            </a:r>
          </a:p>
        </p:txBody>
      </p:sp>
      <p:graphicFrame>
        <p:nvGraphicFramePr>
          <p:cNvPr id="6" name="內容版面配置區 5" descr="以圓餅圖將一個圓形均等分為三份，分別是心智、肢體動作、感官知覺；感官知覺在往側面對應到均等的兩個矩形，分別是視覺及聽覺。">
            <a:extLst>
              <a:ext uri="{FF2B5EF4-FFF2-40B4-BE49-F238E27FC236}">
                <a16:creationId xmlns:a16="http://schemas.microsoft.com/office/drawing/2014/main" id="{0F9CAD55-FFDF-5F35-31F5-D005A91C38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9705986"/>
              </p:ext>
            </p:extLst>
          </p:nvPr>
        </p:nvGraphicFramePr>
        <p:xfrm>
          <a:off x="550863" y="2112963"/>
          <a:ext cx="8042275" cy="397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4E531B42-1FE6-6607-62D4-5F042C89BC69}"/>
              </a:ext>
            </a:extLst>
          </p:cNvPr>
          <p:cNvSpPr txBox="1"/>
          <p:nvPr/>
        </p:nvSpPr>
        <p:spPr>
          <a:xfrm>
            <a:off x="1963025" y="2921168"/>
            <a:ext cx="177007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</a:rPr>
              <a:t>肢體動作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FE8CF78-2AF0-05BA-AF11-D2420E908352}"/>
              </a:ext>
            </a:extLst>
          </p:cNvPr>
          <p:cNvSpPr txBox="1"/>
          <p:nvPr/>
        </p:nvSpPr>
        <p:spPr>
          <a:xfrm>
            <a:off x="2189527" y="4737083"/>
            <a:ext cx="13170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</a:rPr>
              <a:t>心智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0240D50-8455-A0DD-AB93-C3D8758481A6}"/>
              </a:ext>
            </a:extLst>
          </p:cNvPr>
          <p:cNvSpPr txBox="1"/>
          <p:nvPr/>
        </p:nvSpPr>
        <p:spPr>
          <a:xfrm>
            <a:off x="3473043" y="3841284"/>
            <a:ext cx="177007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</a:rPr>
              <a:t>感官知覺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0BB46B3-EC47-E5D1-D25A-6994D42564BE}"/>
              </a:ext>
            </a:extLst>
          </p:cNvPr>
          <p:cNvSpPr txBox="1"/>
          <p:nvPr/>
        </p:nvSpPr>
        <p:spPr>
          <a:xfrm>
            <a:off x="6199463" y="3182778"/>
            <a:ext cx="1363211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2600" dirty="0">
                <a:solidFill>
                  <a:schemeClr val="bg1"/>
                </a:solidFill>
              </a:rPr>
              <a:t>視覺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D841ACD-7126-E2A9-FC94-72F80962D9D9}"/>
              </a:ext>
            </a:extLst>
          </p:cNvPr>
          <p:cNvSpPr txBox="1"/>
          <p:nvPr/>
        </p:nvSpPr>
        <p:spPr>
          <a:xfrm>
            <a:off x="6199464" y="4506250"/>
            <a:ext cx="1363211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2600" dirty="0">
                <a:solidFill>
                  <a:schemeClr val="bg1"/>
                </a:solidFill>
              </a:rPr>
              <a:t>聽覺</a:t>
            </a:r>
          </a:p>
        </p:txBody>
      </p:sp>
      <p:sp>
        <p:nvSpPr>
          <p:cNvPr id="12" name="投影片編號版面配置區 11">
            <a:extLst>
              <a:ext uri="{FF2B5EF4-FFF2-40B4-BE49-F238E27FC236}">
                <a16:creationId xmlns:a16="http://schemas.microsoft.com/office/drawing/2014/main" id="{FB836BB8-4144-9282-5D1E-7E0581EE9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15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9AEED8-9B12-94A0-08B5-378828A46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心智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B65BCEF-A8BF-2452-F754-A3F605357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6795" y="2113199"/>
            <a:ext cx="7066341" cy="3979625"/>
          </a:xfrm>
        </p:spPr>
        <p:txBody>
          <a:bodyPr/>
          <a:lstStyle/>
          <a:p>
            <a:r>
              <a:rPr lang="zh-TW" altLang="en-US" dirty="0"/>
              <a:t>工作記憶：</a:t>
            </a:r>
            <a:br>
              <a:rPr lang="en-US" altLang="zh-TW" dirty="0"/>
            </a:br>
            <a:r>
              <a:rPr lang="zh-TW" altLang="en-US" dirty="0"/>
              <a:t>接收、處理、提取</a:t>
            </a:r>
            <a:endParaRPr lang="en-US" altLang="zh-TW" dirty="0"/>
          </a:p>
          <a:p>
            <a:r>
              <a:rPr lang="zh-TW" altLang="en-US" dirty="0"/>
              <a:t>定位定向：</a:t>
            </a:r>
            <a:br>
              <a:rPr lang="en-US" altLang="zh-TW" dirty="0"/>
            </a:br>
            <a:r>
              <a:rPr lang="zh-TW" altLang="en-US" dirty="0"/>
              <a:t>我是誰、我在哪裡、我在做什麼</a:t>
            </a:r>
            <a:endParaRPr lang="en-US" altLang="zh-TW" dirty="0"/>
          </a:p>
          <a:p>
            <a:r>
              <a:rPr lang="zh-TW" altLang="en-US" dirty="0"/>
              <a:t>計畫及執行</a:t>
            </a:r>
            <a:endParaRPr lang="en-US" altLang="zh-TW" dirty="0"/>
          </a:p>
          <a:p>
            <a:r>
              <a:rPr lang="zh-TW" altLang="en-US" dirty="0"/>
              <a:t>理解與聯想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5C98E75-7E1F-D0C9-D92D-B1451051F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8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DCE826-6F67-E442-4A72-A2188EDBF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肢體動作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2D473DD-BD0A-A128-8F0A-F20A11687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9467" y="2113199"/>
            <a:ext cx="6663669" cy="3979625"/>
          </a:xfrm>
        </p:spPr>
        <p:txBody>
          <a:bodyPr/>
          <a:lstStyle/>
          <a:p>
            <a:r>
              <a:rPr lang="zh-TW" altLang="en-US" dirty="0"/>
              <a:t>粗大動作</a:t>
            </a:r>
            <a:endParaRPr lang="en-US" altLang="zh-TW" dirty="0"/>
          </a:p>
          <a:p>
            <a:r>
              <a:rPr lang="zh-TW" altLang="en-US" dirty="0"/>
              <a:t>精細動作</a:t>
            </a:r>
            <a:endParaRPr lang="en-US" altLang="zh-TW" dirty="0"/>
          </a:p>
          <a:p>
            <a:r>
              <a:rPr lang="zh-TW" altLang="en-US" dirty="0"/>
              <a:t>動作穩定性</a:t>
            </a:r>
            <a:endParaRPr lang="en-US" altLang="zh-TW" dirty="0"/>
          </a:p>
          <a:p>
            <a:r>
              <a:rPr lang="zh-TW" altLang="en-US" dirty="0"/>
              <a:t>肌張力與肌耐力</a:t>
            </a:r>
            <a:endParaRPr lang="en-US" altLang="zh-TW" dirty="0"/>
          </a:p>
          <a:p>
            <a:r>
              <a:rPr lang="zh-TW" altLang="en-US" dirty="0"/>
              <a:t>慢性疼痛與重複性應力損傷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4BE964E-CC1F-68B6-D1D0-48EBFD466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23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46AE2C-19CA-BCD9-8B5B-E4A958D76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感官知覺：視覺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A31A92-6871-069C-DA80-C9D6DE15F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0077" y="2113199"/>
            <a:ext cx="6823060" cy="3979625"/>
          </a:xfrm>
        </p:spPr>
        <p:txBody>
          <a:bodyPr/>
          <a:lstStyle/>
          <a:p>
            <a:r>
              <a:rPr lang="zh-TW" altLang="en-US" dirty="0"/>
              <a:t>近距視力（與遠距視力）閾值</a:t>
            </a:r>
            <a:endParaRPr lang="en-US" altLang="zh-TW" dirty="0"/>
          </a:p>
          <a:p>
            <a:r>
              <a:rPr lang="zh-TW" altLang="en-US" dirty="0"/>
              <a:t>靜態視力與動態視力</a:t>
            </a:r>
            <a:endParaRPr lang="en-US" altLang="zh-TW" dirty="0"/>
          </a:p>
          <a:p>
            <a:r>
              <a:rPr lang="zh-TW" altLang="en-US" dirty="0"/>
              <a:t>色彩感知與明度對比敏感度</a:t>
            </a:r>
            <a:endParaRPr lang="en-US" altLang="zh-TW" dirty="0"/>
          </a:p>
          <a:p>
            <a:r>
              <a:rPr lang="zh-TW" altLang="en-US" dirty="0"/>
              <a:t>瞳孔與水晶體調節功能</a:t>
            </a:r>
            <a:endParaRPr lang="en-US" altLang="zh-TW" dirty="0"/>
          </a:p>
          <a:p>
            <a:r>
              <a:rPr lang="zh-TW" altLang="en-US" dirty="0"/>
              <a:t>視野與眼球運動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93FFDD4-30DE-E7EB-D417-670190762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90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6CA076-A393-C7A5-96B5-4FB600B17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感官知覺：聽覺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20F039-92F2-1C5E-5F54-F360A1851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4635" y="2113199"/>
            <a:ext cx="6638502" cy="3979625"/>
          </a:xfrm>
        </p:spPr>
        <p:txBody>
          <a:bodyPr/>
          <a:lstStyle/>
          <a:p>
            <a:r>
              <a:rPr lang="zh-TW" altLang="en-US" dirty="0"/>
              <a:t>純音分頻聽力閾值</a:t>
            </a:r>
            <a:endParaRPr lang="en-US" altLang="zh-TW" dirty="0"/>
          </a:p>
          <a:p>
            <a:r>
              <a:rPr lang="zh-TW" altLang="en-US" dirty="0"/>
              <a:t>語音聽力閾值</a:t>
            </a:r>
            <a:endParaRPr lang="en-US" altLang="zh-TW" dirty="0"/>
          </a:p>
          <a:p>
            <a:r>
              <a:rPr lang="zh-TW" altLang="en-US" dirty="0"/>
              <a:t>訊噪比閾值</a:t>
            </a:r>
            <a:endParaRPr lang="en-US" altLang="zh-TW" dirty="0"/>
          </a:p>
          <a:p>
            <a:r>
              <a:rPr lang="zh-TW" altLang="en-US" dirty="0"/>
              <a:t>不舒適音量及音量動態範圍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4110D62-F1BB-9345-8624-A549E0100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2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992B67B-D06B-2FC2-EF1E-7ACAE0E4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對你而言，</a:t>
            </a:r>
            <a:br>
              <a:rPr lang="en-US" altLang="zh-TW" dirty="0"/>
            </a:br>
            <a:r>
              <a:rPr lang="zh-TW" altLang="en-US" dirty="0"/>
              <a:t>未來</a:t>
            </a:r>
            <a:br>
              <a:rPr lang="en-US" altLang="zh-TW" dirty="0"/>
            </a:br>
            <a:r>
              <a:rPr lang="zh-TW" altLang="en-US" dirty="0"/>
              <a:t>代表什麼？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DFD1D68-E35D-4323-0A4D-3728FA0F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031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61BD07-5D76-7B8E-6036-C2B45C331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眩暈與平衡功能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9E05626-6E28-CD3C-F2E8-D3DD88C23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2965" y="2113199"/>
            <a:ext cx="6890172" cy="3979625"/>
          </a:xfrm>
        </p:spPr>
        <p:txBody>
          <a:bodyPr/>
          <a:lstStyle/>
          <a:p>
            <a:r>
              <a:rPr lang="zh-TW" altLang="en-US" dirty="0"/>
              <a:t>人生的大敵：「跌倒」</a:t>
            </a:r>
            <a:endParaRPr lang="en-US" altLang="zh-TW" dirty="0"/>
          </a:p>
          <a:p>
            <a:r>
              <a:rPr lang="zh-TW" altLang="en-US" dirty="0"/>
              <a:t>平衡系統：</a:t>
            </a:r>
            <a:endParaRPr lang="en-US" altLang="zh-TW" dirty="0"/>
          </a:p>
          <a:p>
            <a:pPr lvl="1"/>
            <a:r>
              <a:rPr lang="zh-TW" altLang="en-US" dirty="0"/>
              <a:t>三器官：內耳、眼睛、本體感受器</a:t>
            </a:r>
            <a:endParaRPr lang="en-US" altLang="zh-TW" dirty="0"/>
          </a:p>
          <a:p>
            <a:pPr lvl="1"/>
            <a:r>
              <a:rPr lang="zh-TW" altLang="en-US" dirty="0"/>
              <a:t>一中樞：小腦</a:t>
            </a:r>
            <a:endParaRPr lang="en-US" altLang="zh-TW" dirty="0"/>
          </a:p>
          <a:p>
            <a:r>
              <a:rPr lang="zh-TW" altLang="en-US" dirty="0"/>
              <a:t>眩暈的保護機制及誘發成因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E28B171-6680-6BC8-FA63-DCA28DEDD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29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0007A0-8AD8-107F-642B-832820927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設計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CD8F845-C048-E77A-51DB-1A1F08BCF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5A76BD4-F3FE-9D38-666D-91F4450B62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在限制之中，發展足以帶出正向感受的解決方案。</a:t>
            </a:r>
          </a:p>
        </p:txBody>
      </p:sp>
    </p:spTree>
    <p:extLst>
      <p:ext uri="{BB962C8B-B14F-4D97-AF65-F5344CB8AC3E}">
        <p14:creationId xmlns:p14="http://schemas.microsoft.com/office/powerpoint/2010/main" val="40007464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05EB6F-A841-F108-CA9E-709A05D2C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設計挑戰（限制）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8E7D2C5-4294-0942-207B-EBD612E3A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5721" y="2113199"/>
            <a:ext cx="6007416" cy="3979625"/>
          </a:xfrm>
        </p:spPr>
        <p:txBody>
          <a:bodyPr/>
          <a:lstStyle/>
          <a:p>
            <a:r>
              <a:rPr lang="zh-TW" altLang="en-US" dirty="0"/>
              <a:t>零碎使用／一心多用</a:t>
            </a:r>
            <a:endParaRPr lang="en-US" altLang="zh-TW" dirty="0"/>
          </a:p>
          <a:p>
            <a:r>
              <a:rPr lang="zh-TW" altLang="en-US" dirty="0"/>
              <a:t>個別差異</a:t>
            </a:r>
            <a:endParaRPr lang="en-US" altLang="zh-TW" dirty="0"/>
          </a:p>
          <a:p>
            <a:r>
              <a:rPr lang="zh-TW" altLang="en-US" dirty="0"/>
              <a:t>人總是不斷變化</a:t>
            </a:r>
            <a:endParaRPr lang="en-US" altLang="zh-TW" dirty="0"/>
          </a:p>
          <a:p>
            <a:r>
              <a:rPr lang="zh-TW" altLang="en-US" dirty="0"/>
              <a:t>避免危害性命安全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7C518B6-842B-D45B-4E23-8B765176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250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140AC3-932A-25FC-31CA-079252A3F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設計原則一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42741959-E05A-5083-43D3-1904F5CE1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33</a:t>
            </a:fld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2137EE0-1873-626A-6562-30D40542A2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認對使用者</a:t>
            </a:r>
          </a:p>
        </p:txBody>
      </p:sp>
    </p:spTree>
    <p:extLst>
      <p:ext uri="{BB962C8B-B14F-4D97-AF65-F5344CB8AC3E}">
        <p14:creationId xmlns:p14="http://schemas.microsoft.com/office/powerpoint/2010/main" val="21058875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3C83217F-9D69-BAEB-9257-664E56054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/>
              <a:t>1/</a:t>
            </a:r>
            <a:r>
              <a:rPr lang="zh-TW" altLang="en-US" dirty="0"/>
              <a:t>認對使用者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0AC9DEA-1A6D-8B1F-89E9-578FC5331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489" y="2113199"/>
            <a:ext cx="7137647" cy="3979625"/>
          </a:xfrm>
        </p:spPr>
        <p:txBody>
          <a:bodyPr/>
          <a:lstStyle/>
          <a:p>
            <a:r>
              <a:rPr lang="zh-TW" altLang="en-US" dirty="0"/>
              <a:t>分清楚客戶跟使用者的差異</a:t>
            </a:r>
            <a:endParaRPr lang="en-US" altLang="zh-TW" dirty="0"/>
          </a:p>
          <a:p>
            <a:r>
              <a:rPr lang="zh-TW" altLang="en-US" dirty="0"/>
              <a:t>帶領利害關係人一起認識使用者</a:t>
            </a:r>
            <a:endParaRPr lang="en-US" altLang="zh-TW" dirty="0"/>
          </a:p>
          <a:p>
            <a:r>
              <a:rPr lang="zh-TW" altLang="en-US" dirty="0"/>
              <a:t>覺知使用者的多樣性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1557D51-E93C-16A5-3EF0-18F47ED96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146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10C6F434-0812-1A87-2242-63EF54E15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設計原則二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22CDB88-E2CF-3AA1-B006-9BDBD3D4A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A18130C-57AB-1159-9455-4BA74DFA82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尊重使用者的生活經驗及偏好習慣</a:t>
            </a:r>
          </a:p>
        </p:txBody>
      </p:sp>
    </p:spTree>
    <p:extLst>
      <p:ext uri="{BB962C8B-B14F-4D97-AF65-F5344CB8AC3E}">
        <p14:creationId xmlns:p14="http://schemas.microsoft.com/office/powerpoint/2010/main" val="19967551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33E54109-B3D1-2771-256D-BED24FC3E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3100" dirty="0"/>
              <a:t>2/</a:t>
            </a:r>
            <a:r>
              <a:rPr lang="zh-TW" altLang="en-US" dirty="0"/>
              <a:t>尊重使用者的生活經驗</a:t>
            </a:r>
            <a:br>
              <a:rPr lang="en-US" altLang="zh-TW" dirty="0"/>
            </a:br>
            <a:r>
              <a:rPr lang="zh-TW" altLang="en-US" dirty="0"/>
              <a:t>及偏好習慣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7A00A3F-F953-9FB5-5503-69FDB1A39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985" y="2113199"/>
            <a:ext cx="6954474" cy="3979625"/>
          </a:xfrm>
        </p:spPr>
        <p:txBody>
          <a:bodyPr/>
          <a:lstStyle/>
          <a:p>
            <a:r>
              <a:rPr lang="zh-TW" altLang="en-US" dirty="0"/>
              <a:t>相容於作業系統層級的偏好設定功能</a:t>
            </a:r>
            <a:endParaRPr lang="en-US" altLang="zh-TW" dirty="0"/>
          </a:p>
          <a:p>
            <a:pPr lvl="1"/>
            <a:r>
              <a:rPr lang="en-US" altLang="zh-TW" dirty="0"/>
              <a:t>EN 301 549 § 11.7</a:t>
            </a:r>
          </a:p>
          <a:p>
            <a:r>
              <a:rPr lang="zh-TW" altLang="en-US" dirty="0"/>
              <a:t>設計與使用者切身相關的使用體驗，即使因此需要推翻業務邏輯</a:t>
            </a:r>
            <a:endParaRPr lang="en-US" altLang="zh-TW" dirty="0"/>
          </a:p>
          <a:p>
            <a:r>
              <a:rPr lang="zh-TW" altLang="en-US" dirty="0"/>
              <a:t>引導、協助、提示、支持，嚴禁誘騙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849AAFA-4413-F302-E062-C579C8B8C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479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4A6653-1064-28A5-754D-D4DF9864D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設計原則三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2D368A1-FA87-09D0-4E9D-B3CC8886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37</a:t>
            </a:fld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511287C-C9BE-E425-57C0-4A92D0375D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陪伴使用者一起成長</a:t>
            </a:r>
          </a:p>
        </p:txBody>
      </p:sp>
    </p:spTree>
    <p:extLst>
      <p:ext uri="{BB962C8B-B14F-4D97-AF65-F5344CB8AC3E}">
        <p14:creationId xmlns:p14="http://schemas.microsoft.com/office/powerpoint/2010/main" val="37793801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381B6D12-E570-C54F-A346-256D25B0C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/>
              <a:t>3/</a:t>
            </a:r>
            <a:r>
              <a:rPr lang="zh-TW" altLang="en-US" dirty="0"/>
              <a:t>陪伴使用者一起成長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67A8DD3-824B-130A-DE0A-F3826E86B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435" y="2113199"/>
            <a:ext cx="7095702" cy="3979625"/>
          </a:xfrm>
        </p:spPr>
        <p:txBody>
          <a:bodyPr>
            <a:normAutofit lnSpcReduction="10000"/>
          </a:bodyPr>
          <a:lstStyle/>
          <a:p>
            <a:r>
              <a:rPr lang="zh-TW" altLang="en-US" dirty="0"/>
              <a:t>在一致且熟悉的基礎上進行創新</a:t>
            </a:r>
            <a:endParaRPr lang="en-US" altLang="zh-TW" dirty="0"/>
          </a:p>
          <a:p>
            <a:r>
              <a:rPr lang="zh-TW" altLang="en-US" dirty="0"/>
              <a:t>採用漸進且可理解的改變</a:t>
            </a:r>
            <a:endParaRPr lang="en-US" altLang="zh-TW" dirty="0"/>
          </a:p>
          <a:p>
            <a:r>
              <a:rPr lang="zh-TW" altLang="en-US" dirty="0"/>
              <a:t>根據互動回饋來控制推進步調</a:t>
            </a:r>
            <a:endParaRPr lang="en-US" altLang="zh-TW" dirty="0"/>
          </a:p>
          <a:p>
            <a:pPr lvl="1"/>
            <a:r>
              <a:rPr lang="zh-TW" altLang="en-US" dirty="0"/>
              <a:t>在乎使用者的知情決定</a:t>
            </a:r>
            <a:endParaRPr lang="en-US" altLang="zh-TW" dirty="0"/>
          </a:p>
          <a:p>
            <a:r>
              <a:rPr lang="zh-TW" altLang="en-US" dirty="0"/>
              <a:t>重視／建立／維護文化脈絡</a:t>
            </a:r>
            <a:endParaRPr lang="en-US" altLang="zh-TW" dirty="0"/>
          </a:p>
          <a:p>
            <a:pPr lvl="1"/>
            <a:r>
              <a:rPr lang="zh-TW" altLang="en-US" dirty="0"/>
              <a:t>文化元素做為認知錨點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AFBEB44-7691-C891-05D7-2031786FE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67A729-14F6-CC72-A8B1-C3B884182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設計原則四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4912BF3-4227-CD19-982E-4622B5EF3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39</a:t>
            </a:fld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CE9D689-0F60-95CC-AB0D-6F3BE6DBD8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運用已知的親和力指引</a:t>
            </a:r>
          </a:p>
        </p:txBody>
      </p:sp>
    </p:spTree>
    <p:extLst>
      <p:ext uri="{BB962C8B-B14F-4D97-AF65-F5344CB8AC3E}">
        <p14:creationId xmlns:p14="http://schemas.microsoft.com/office/powerpoint/2010/main" val="1739242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31399-402A-AF2E-E729-C3C399D3C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D93FB739-7AF3-CD17-D923-017770211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未來</a:t>
            </a:r>
          </a:p>
        </p:txBody>
      </p:sp>
      <p:sp>
        <p:nvSpPr>
          <p:cNvPr id="7" name="語音泡泡: 矩形 6">
            <a:extLst>
              <a:ext uri="{FF2B5EF4-FFF2-40B4-BE49-F238E27FC236}">
                <a16:creationId xmlns:a16="http://schemas.microsoft.com/office/drawing/2014/main" id="{76F939AB-2A77-4D4C-F3D5-0713E5F06CCA}"/>
              </a:ext>
            </a:extLst>
          </p:cNvPr>
          <p:cNvSpPr/>
          <p:nvPr/>
        </p:nvSpPr>
        <p:spPr>
          <a:xfrm>
            <a:off x="587230" y="1287709"/>
            <a:ext cx="2801922" cy="1392573"/>
          </a:xfrm>
          <a:prstGeom prst="wedgeRectCallout">
            <a:avLst>
              <a:gd name="adj1" fmla="val 42365"/>
              <a:gd name="adj2" fmla="val 7019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衰敗、終結、枯朽老矣</a:t>
            </a:r>
          </a:p>
        </p:txBody>
      </p:sp>
      <p:sp>
        <p:nvSpPr>
          <p:cNvPr id="5" name="想法泡泡: 雲朵 4">
            <a:extLst>
              <a:ext uri="{FF2B5EF4-FFF2-40B4-BE49-F238E27FC236}">
                <a16:creationId xmlns:a16="http://schemas.microsoft.com/office/drawing/2014/main" id="{5FA009B9-99ED-94AC-CE23-33B7448B699F}"/>
              </a:ext>
            </a:extLst>
          </p:cNvPr>
          <p:cNvSpPr/>
          <p:nvPr/>
        </p:nvSpPr>
        <p:spPr>
          <a:xfrm>
            <a:off x="4525861" y="235525"/>
            <a:ext cx="3800212" cy="2546142"/>
          </a:xfrm>
          <a:prstGeom prst="cloudCallou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 成長、進步、</a:t>
            </a:r>
            <a:br>
              <a:rPr lang="en-US" altLang="zh-TW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US" altLang="zh-TW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  </a:t>
            </a:r>
            <a:r>
              <a:rPr lang="zh-TW" altLang="en-US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成熟</a:t>
            </a:r>
          </a:p>
        </p:txBody>
      </p:sp>
      <p:sp>
        <p:nvSpPr>
          <p:cNvPr id="6" name="語音泡泡: 橢圓形 5">
            <a:extLst>
              <a:ext uri="{FF2B5EF4-FFF2-40B4-BE49-F238E27FC236}">
                <a16:creationId xmlns:a16="http://schemas.microsoft.com/office/drawing/2014/main" id="{46881407-1AE8-AC32-DF7F-21CC753B29E9}"/>
              </a:ext>
            </a:extLst>
          </p:cNvPr>
          <p:cNvSpPr/>
          <p:nvPr/>
        </p:nvSpPr>
        <p:spPr>
          <a:xfrm>
            <a:off x="4139969" y="4195850"/>
            <a:ext cx="3800212" cy="2028781"/>
          </a:xfrm>
          <a:prstGeom prst="wedgeEllipseCallout">
            <a:avLst>
              <a:gd name="adj1" fmla="val -30088"/>
              <a:gd name="adj2" fmla="val -58007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變化、機會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E58EE44-EF5A-AB8D-2232-E24A9EF3E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694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D59338EE-EEB8-A434-0A3D-372D2C04F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/>
              <a:t>4/</a:t>
            </a:r>
            <a:r>
              <a:rPr lang="zh-TW" altLang="en-US" dirty="0"/>
              <a:t>運用已知的親和力指引</a:t>
            </a:r>
            <a:r>
              <a:rPr lang="en-US" altLang="zh-TW" sz="2400" dirty="0"/>
              <a:t>(1/2)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F5A9703-17B8-8DE9-A573-3C394D1EF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" y="2113199"/>
            <a:ext cx="8042275" cy="3979625"/>
          </a:xfrm>
        </p:spPr>
        <p:txBody>
          <a:bodyPr/>
          <a:lstStyle/>
          <a:p>
            <a:r>
              <a:rPr lang="en-US" altLang="zh-TW" dirty="0"/>
              <a:t>Guidance on Applying WCAG 2 to </a:t>
            </a:r>
            <a:br>
              <a:rPr lang="en-US" altLang="zh-TW" dirty="0"/>
            </a:br>
            <a:r>
              <a:rPr lang="en-US" altLang="zh-TW" dirty="0"/>
              <a:t>Non-Web Information and Communications Technologies (WCAG2ICT)</a:t>
            </a:r>
          </a:p>
          <a:p>
            <a:pPr lvl="1"/>
            <a:r>
              <a:rPr lang="en-US" altLang="zh-TW" dirty="0"/>
              <a:t>https://www.w3.org/WAI/</a:t>
            </a:r>
            <a:br>
              <a:rPr lang="en-US" altLang="zh-TW" dirty="0"/>
            </a:br>
            <a:r>
              <a:rPr lang="en-US" altLang="zh-TW" dirty="0"/>
              <a:t>standards-guidelines/</a:t>
            </a:r>
            <a:r>
              <a:rPr lang="en-US" altLang="zh-TW" dirty="0" err="1"/>
              <a:t>wcag</a:t>
            </a:r>
            <a:r>
              <a:rPr lang="en-US" altLang="zh-TW" dirty="0"/>
              <a:t>/non-web-</a:t>
            </a:r>
            <a:r>
              <a:rPr lang="en-US" altLang="zh-TW" dirty="0" err="1"/>
              <a:t>ict</a:t>
            </a:r>
            <a:r>
              <a:rPr lang="en-US" altLang="zh-TW" dirty="0"/>
              <a:t>/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CB162B3-B60C-2D11-A120-67AF9C287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40</a:t>
            </a:fld>
            <a:endParaRPr 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FB9D137-2A13-F9AD-BD16-F800DDC40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330" y="2835477"/>
            <a:ext cx="1615807" cy="161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778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3F694-8619-BFBF-CB56-D62D1DAF5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31FA7A8C-C140-3D1F-F1AB-7F097D10E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/>
              <a:t>4/</a:t>
            </a:r>
            <a:r>
              <a:rPr lang="zh-TW" altLang="en-US" dirty="0"/>
              <a:t>運用已知的親和力指引</a:t>
            </a:r>
            <a:r>
              <a:rPr lang="en-US" altLang="zh-TW" sz="2400" dirty="0"/>
              <a:t>(2/2)</a:t>
            </a:r>
            <a:endParaRPr lang="zh-TW" altLang="en-US" dirty="0"/>
          </a:p>
        </p:txBody>
      </p:sp>
      <p:pic>
        <p:nvPicPr>
          <p:cNvPr id="4" name="內容版面配置區 3" descr="Inclusive Design principles: 1. Recognize exclusion; 2. Learn from diversity; 3. Solve for one, extend to many.">
            <a:extLst>
              <a:ext uri="{FF2B5EF4-FFF2-40B4-BE49-F238E27FC236}">
                <a16:creationId xmlns:a16="http://schemas.microsoft.com/office/drawing/2014/main" id="{59E319BE-1567-09EC-B52E-B1BC04473C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863" y="2363494"/>
            <a:ext cx="8042275" cy="3661499"/>
          </a:xfr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4BF3820C-0E9B-542D-55D5-05189A417AA4}"/>
              </a:ext>
            </a:extLst>
          </p:cNvPr>
          <p:cNvSpPr txBox="1"/>
          <p:nvPr/>
        </p:nvSpPr>
        <p:spPr>
          <a:xfrm>
            <a:off x="4021137" y="613788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TW" altLang="en-US" dirty="0"/>
              <a:t>https://inclusive.microsoft.design/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D9F185E-61F0-3F9A-3422-20AFD3BBA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41</a:t>
            </a:fld>
            <a:endParaRPr 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82335B5-C208-33A7-56BC-8EF40272F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586" y="1550358"/>
            <a:ext cx="1626271" cy="162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685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26231E-A667-E771-8209-762B24DE4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設計原則五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9870F8E-1106-853D-8A6C-42AF16673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42</a:t>
            </a:fld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E3F9B96-8DF7-2E9A-2087-062C77368E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運用已知的產業研究成果</a:t>
            </a:r>
          </a:p>
        </p:txBody>
      </p:sp>
    </p:spTree>
    <p:extLst>
      <p:ext uri="{BB962C8B-B14F-4D97-AF65-F5344CB8AC3E}">
        <p14:creationId xmlns:p14="http://schemas.microsoft.com/office/powerpoint/2010/main" val="14532101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CC3AFCEA-CAC7-55C3-20B4-A81856C1E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/>
              <a:t>5/</a:t>
            </a:r>
            <a:r>
              <a:rPr lang="zh-TW" altLang="en-US" dirty="0"/>
              <a:t>運用已知的產業研究結果</a:t>
            </a:r>
          </a:p>
        </p:txBody>
      </p:sp>
      <p:pic>
        <p:nvPicPr>
          <p:cNvPr id="8" name="內容版面配置區 7" descr="「高齢者・障害者の感覚特性データベース」網頁畫面">
            <a:extLst>
              <a:ext uri="{FF2B5EF4-FFF2-40B4-BE49-F238E27FC236}">
                <a16:creationId xmlns:a16="http://schemas.microsoft.com/office/drawing/2014/main" id="{990F1F47-DB39-3AE5-773D-62B17883F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15" y="1511943"/>
            <a:ext cx="6286571" cy="3979862"/>
          </a:xfr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F8697975-216D-43E6-9AAE-2CA3CBEC301F}"/>
              </a:ext>
            </a:extLst>
          </p:cNvPr>
          <p:cNvSpPr txBox="1"/>
          <p:nvPr/>
        </p:nvSpPr>
        <p:spPr>
          <a:xfrm>
            <a:off x="1428715" y="5576409"/>
            <a:ext cx="628657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TW" altLang="en-US" sz="2600" dirty="0"/>
              <a:t>https://scdb.db.aist.go.jp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389CE572-5DC6-6218-B8E9-2239AFAC0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43</a:t>
            </a:fld>
            <a:endParaRPr 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38F09A7-0913-C782-2626-E3257B9CE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423" y="3929625"/>
            <a:ext cx="1562180" cy="156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281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A0E75-817B-5A5F-8FD2-9158BDD62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29524D-2BB7-CA6C-3B0B-8EEFF45DE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設計原則六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121A589-8717-49E5-ADA7-E72802835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44</a:t>
            </a:fld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69515B9-7A4B-2663-9036-DA417C77F5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透過設計展現價值與信念</a:t>
            </a:r>
          </a:p>
        </p:txBody>
      </p:sp>
    </p:spTree>
    <p:extLst>
      <p:ext uri="{BB962C8B-B14F-4D97-AF65-F5344CB8AC3E}">
        <p14:creationId xmlns:p14="http://schemas.microsoft.com/office/powerpoint/2010/main" val="23163140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59EE6960-AD71-B351-E4C7-ADA074391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/>
              <a:t>6/</a:t>
            </a:r>
            <a:r>
              <a:rPr lang="zh-TW" altLang="en-US" dirty="0"/>
              <a:t>透過設計展現價值與信念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5009631-9175-22C5-75DF-58EE21DAA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3603" y="2113199"/>
            <a:ext cx="6919533" cy="3979625"/>
          </a:xfrm>
        </p:spPr>
        <p:txBody>
          <a:bodyPr/>
          <a:lstStyle/>
          <a:p>
            <a:r>
              <a:rPr lang="zh-TW" altLang="en-US" dirty="0"/>
              <a:t>價值與信念不在於你的審美</a:t>
            </a:r>
            <a:endParaRPr lang="en-US" altLang="zh-TW" dirty="0"/>
          </a:p>
          <a:p>
            <a:r>
              <a:rPr lang="zh-TW" altLang="en-US" dirty="0"/>
              <a:t>而是在於你如何處理</a:t>
            </a:r>
            <a:br>
              <a:rPr lang="en-US" altLang="zh-TW" dirty="0"/>
            </a:br>
            <a:r>
              <a:rPr lang="zh-TW" altLang="en-US" dirty="0"/>
              <a:t>「你跟使用者之間的審美衝突」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2FCF518-9714-9B26-B0FA-36E413DB5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447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9C6F4-A8E8-71E3-B11B-82AF4386B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9B7C04-2D6D-3FD6-3FAE-68373AED4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設計原則七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40C0E128-B3F8-7792-F112-A7A360C6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46</a:t>
            </a:fld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D3E4EB2-C6D7-3F0D-776D-D88FC35F0E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設計給未來的自己</a:t>
            </a:r>
          </a:p>
        </p:txBody>
      </p:sp>
    </p:spTree>
    <p:extLst>
      <p:ext uri="{BB962C8B-B14F-4D97-AF65-F5344CB8AC3E}">
        <p14:creationId xmlns:p14="http://schemas.microsoft.com/office/powerpoint/2010/main" val="26462732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4378A7FC-342C-F870-E69F-4BD57ADAA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/>
              <a:t>7/</a:t>
            </a:r>
            <a:r>
              <a:rPr lang="zh-TW" altLang="en-US" dirty="0"/>
              <a:t>設計給未來的自己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CECA951-EFD2-EFF1-0CA0-30F5A0F2A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你的生活經驗，是有意義的</a:t>
            </a:r>
            <a:endParaRPr lang="en-US" altLang="zh-TW" dirty="0"/>
          </a:p>
          <a:p>
            <a:r>
              <a:rPr lang="zh-TW" altLang="en-US" dirty="0"/>
              <a:t>豐富你的生活經驗，多跟夥伴交流生活經驗，練習涵容多樣化的生活經驗</a:t>
            </a:r>
            <a:endParaRPr lang="en-US" altLang="zh-TW" dirty="0"/>
          </a:p>
          <a:p>
            <a:pPr lvl="1"/>
            <a:r>
              <a:rPr lang="zh-TW" altLang="en-US" dirty="0"/>
              <a:t>肯認及領會</a:t>
            </a:r>
            <a:endParaRPr lang="en-US" altLang="zh-TW" dirty="0"/>
          </a:p>
          <a:p>
            <a:r>
              <a:rPr lang="zh-TW" altLang="en-US" dirty="0"/>
              <a:t>有意識地運用這些經驗來設計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2837E34-5CF9-CDB9-03CB-4B689FC54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732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FDDAD0-B132-CB59-D26E-93440948B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設計未來的自己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C381C8D-E215-C2F4-585B-90A44C11B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未來 ＝ 過去的自己 ＋ 當下有意識的決定</a:t>
            </a:r>
            <a:endParaRPr lang="en-US" altLang="zh-TW" dirty="0"/>
          </a:p>
          <a:p>
            <a:r>
              <a:rPr lang="zh-TW" altLang="en-US" dirty="0"/>
              <a:t>體認到：自己的知情決定有意義，</a:t>
            </a:r>
            <a:br>
              <a:rPr lang="en-US" altLang="zh-TW" dirty="0"/>
            </a:br>
            <a:r>
              <a:rPr lang="zh-TW" altLang="en-US" dirty="0"/>
              <a:t>可以延展「增強」及「削弱」等成長機制</a:t>
            </a:r>
            <a:endParaRPr lang="en-US" altLang="zh-TW" dirty="0"/>
          </a:p>
          <a:p>
            <a:r>
              <a:rPr lang="zh-TW" altLang="en-US" dirty="0"/>
              <a:t>可以改變未來</a:t>
            </a:r>
            <a:endParaRPr lang="en-US" altLang="zh-TW" dirty="0"/>
          </a:p>
          <a:p>
            <a:pPr lvl="1"/>
            <a:r>
              <a:rPr lang="zh-TW" altLang="en-US" dirty="0"/>
              <a:t>使用者的、產品的、你自己的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216C56F-6704-5575-A049-8C080D2B5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066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B36AF547-AC3E-39DC-D341-00D7EEE8B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因為設計，</a:t>
            </a:r>
            <a:br>
              <a:rPr lang="en-US" altLang="zh-TW" dirty="0"/>
            </a:br>
            <a:r>
              <a:rPr lang="zh-TW" altLang="en-US" dirty="0"/>
              <a:t>未來精采可期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61FF0CC-7475-6129-7815-75BCD0C9C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53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6AE9F4-F1A0-3631-95C0-625F31282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你自認的</a:t>
            </a:r>
            <a:br>
              <a:rPr lang="en-US" altLang="zh-TW" dirty="0"/>
            </a:br>
            <a:r>
              <a:rPr lang="zh-TW" altLang="en-US" dirty="0"/>
              <a:t>自己</a:t>
            </a:r>
            <a:br>
              <a:rPr lang="en-US" altLang="zh-TW" dirty="0"/>
            </a:br>
            <a:r>
              <a:rPr lang="zh-TW" altLang="en-US" dirty="0"/>
              <a:t>是什麼樣子？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521EE67-FB4D-0784-CD3C-7F23AECB5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31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BB9C6-106E-3139-5AAD-6F3E9B6F9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75FA42-D412-DBE2-22C3-59D6432A1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自己</a:t>
            </a:r>
          </a:p>
        </p:txBody>
      </p:sp>
      <p:sp>
        <p:nvSpPr>
          <p:cNvPr id="3" name="語音泡泡: 圓角矩形 2">
            <a:extLst>
              <a:ext uri="{FF2B5EF4-FFF2-40B4-BE49-F238E27FC236}">
                <a16:creationId xmlns:a16="http://schemas.microsoft.com/office/drawing/2014/main" id="{7A6297E1-B207-C106-978E-62E506413378}"/>
              </a:ext>
            </a:extLst>
          </p:cNvPr>
          <p:cNvSpPr/>
          <p:nvPr/>
        </p:nvSpPr>
        <p:spPr>
          <a:xfrm>
            <a:off x="3850546" y="876649"/>
            <a:ext cx="2353113" cy="1589714"/>
          </a:xfrm>
          <a:prstGeom prst="wedgeRoundRectCallou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很普通吧，就一般人啊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0320F78-76DF-2555-4917-CD70A2675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57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CEF197-1139-6D18-34B8-9E64E1B23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常態分布</a:t>
            </a:r>
          </a:p>
        </p:txBody>
      </p:sp>
      <p:sp>
        <p:nvSpPr>
          <p:cNvPr id="4" name="矩形 3" descr="以常態分布的鐘型曲線圖型為基底，標示正負每個標準差區間的占比，分別為 34.1%, 13.6%, 2.1%, 0.1%">
            <a:extLst>
              <a:ext uri="{FF2B5EF4-FFF2-40B4-BE49-F238E27FC236}">
                <a16:creationId xmlns:a16="http://schemas.microsoft.com/office/drawing/2014/main" id="{0EE6124D-2621-C9A7-FA9F-331A0F9373E4}"/>
              </a:ext>
            </a:extLst>
          </p:cNvPr>
          <p:cNvSpPr/>
          <p:nvPr/>
        </p:nvSpPr>
        <p:spPr>
          <a:xfrm>
            <a:off x="550861" y="2112963"/>
            <a:ext cx="8042275" cy="397986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4EDBB04-CD13-2CF2-313C-E894AE440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0" y="2112963"/>
            <a:ext cx="8042275" cy="397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9FD56F53-4903-92DB-E54A-B7E0352B4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66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BA574BA8-D63E-86AF-28A6-0F8C08FA1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293" y="5981350"/>
            <a:ext cx="5276947" cy="876650"/>
          </a:xfrm>
        </p:spPr>
        <p:txBody>
          <a:bodyPr>
            <a:noAutofit/>
          </a:bodyPr>
          <a:lstStyle/>
          <a:p>
            <a:pPr algn="r"/>
            <a:r>
              <a:rPr lang="en-US" altLang="zh-TW" sz="2600" dirty="0"/>
              <a:t>The Measure of Man and Woman: Human Factors in Design, 1993</a:t>
            </a:r>
            <a:endParaRPr lang="zh-TW" altLang="en-US" sz="2600" dirty="0"/>
          </a:p>
        </p:txBody>
      </p:sp>
      <p:pic>
        <p:nvPicPr>
          <p:cNvPr id="1026" name="Picture 2" descr="r/EngineeringPorn - Henry Dreyfuss (1959) - &quot;The measure of man and woman : human factors in design&quot;">
            <a:extLst>
              <a:ext uri="{FF2B5EF4-FFF2-40B4-BE49-F238E27FC236}">
                <a16:creationId xmlns:a16="http://schemas.microsoft.com/office/drawing/2014/main" id="{BC72A4B1-F32B-CB9A-65CC-E8681B8A1D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6" y="0"/>
            <a:ext cx="9148466" cy="585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BD542E2-C5A4-149D-4B39-CE5F9DDBA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47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E9409E-4AA6-EC5D-4AE9-69D0C6E3A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分群比較，如何？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B9D2870-BD7D-5F84-FDCF-C650BFA24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9989" y="2113199"/>
            <a:ext cx="7213148" cy="3979625"/>
          </a:xfrm>
        </p:spPr>
        <p:txBody>
          <a:bodyPr numCol="2">
            <a:normAutofit/>
          </a:bodyPr>
          <a:lstStyle/>
          <a:p>
            <a:r>
              <a:rPr lang="zh-TW" altLang="en-US" dirty="0"/>
              <a:t>年齡</a:t>
            </a:r>
            <a:endParaRPr lang="en-US" altLang="zh-TW" dirty="0"/>
          </a:p>
          <a:p>
            <a:r>
              <a:rPr lang="zh-TW" altLang="en-US" dirty="0"/>
              <a:t>性別</a:t>
            </a:r>
            <a:endParaRPr lang="en-US" altLang="zh-TW" dirty="0"/>
          </a:p>
          <a:p>
            <a:r>
              <a:rPr lang="zh-TW" altLang="en-US" dirty="0"/>
              <a:t>人種</a:t>
            </a:r>
            <a:endParaRPr lang="en-US" altLang="zh-TW" dirty="0"/>
          </a:p>
          <a:p>
            <a:r>
              <a:rPr lang="zh-TW" altLang="en-US" dirty="0"/>
              <a:t>族裔</a:t>
            </a:r>
            <a:endParaRPr lang="en-US" altLang="zh-TW" dirty="0"/>
          </a:p>
          <a:p>
            <a:r>
              <a:rPr lang="zh-TW" altLang="en-US" dirty="0"/>
              <a:t>職業</a:t>
            </a:r>
            <a:endParaRPr lang="en-US" altLang="zh-TW" dirty="0"/>
          </a:p>
          <a:p>
            <a:r>
              <a:rPr lang="zh-TW" altLang="en-US" dirty="0"/>
              <a:t>教育程度</a:t>
            </a:r>
            <a:endParaRPr lang="en-US" altLang="zh-TW" dirty="0"/>
          </a:p>
          <a:p>
            <a:r>
              <a:rPr lang="zh-TW" altLang="en-US" dirty="0"/>
              <a:t>社會經濟地位</a:t>
            </a:r>
            <a:endParaRPr lang="en-US" altLang="zh-TW" dirty="0"/>
          </a:p>
          <a:p>
            <a:r>
              <a:rPr lang="zh-TW" altLang="en-US" dirty="0"/>
              <a:t>居住地區</a:t>
            </a:r>
            <a:endParaRPr lang="en-US" altLang="zh-TW" dirty="0"/>
          </a:p>
          <a:p>
            <a:r>
              <a:rPr lang="zh-TW" altLang="en-US" dirty="0"/>
              <a:t>生活飲食習慣</a:t>
            </a:r>
            <a:endParaRPr lang="en-US" altLang="zh-TW" dirty="0"/>
          </a:p>
          <a:p>
            <a:r>
              <a:rPr lang="en-US" altLang="zh-TW" dirty="0"/>
              <a:t>……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8E854C9-026A-D53D-CA12-69769C825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04544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AnalogousFromLightSeedRightStep">
      <a:dk1>
        <a:srgbClr val="000000"/>
      </a:dk1>
      <a:lt1>
        <a:srgbClr val="FFFFFF"/>
      </a:lt1>
      <a:dk2>
        <a:srgbClr val="35371F"/>
      </a:dk2>
      <a:lt2>
        <a:srgbClr val="E2E7E8"/>
      </a:lt2>
      <a:accent1>
        <a:srgbClr val="C1998C"/>
      </a:accent1>
      <a:accent2>
        <a:srgbClr val="B5A17B"/>
      </a:accent2>
      <a:accent3>
        <a:srgbClr val="A3A67E"/>
      </a:accent3>
      <a:accent4>
        <a:srgbClr val="8FAA74"/>
      </a:accent4>
      <a:accent5>
        <a:srgbClr val="85AB82"/>
      </a:accent5>
      <a:accent6>
        <a:srgbClr val="77AF89"/>
      </a:accent6>
      <a:hlink>
        <a:srgbClr val="5D8A99"/>
      </a:hlink>
      <a:folHlink>
        <a:srgbClr val="7F7F7F"/>
      </a:folHlink>
    </a:clrScheme>
    <a:fontScheme name="Source Sans Serif">
      <a:majorFont>
        <a:latin typeface="Source Sans Pro Semibold"/>
        <a:ea typeface="Source Han Sans Medium"/>
        <a:cs typeface=""/>
      </a:majorFont>
      <a:minorFont>
        <a:latin typeface="Source Serif Pro"/>
        <a:ea typeface="Source Han Serif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3958</TotalTime>
  <Words>1256</Words>
  <Application>Microsoft Office PowerPoint</Application>
  <PresentationFormat>如螢幕大小 (4:3)</PresentationFormat>
  <Paragraphs>236</Paragraphs>
  <Slides>49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49</vt:i4>
      </vt:variant>
    </vt:vector>
  </HeadingPairs>
  <TitlesOfParts>
    <vt:vector size="54" baseType="lpstr">
      <vt:lpstr>Aptos</vt:lpstr>
      <vt:lpstr>Arial</vt:lpstr>
      <vt:lpstr>Source Sans Pro Semibold</vt:lpstr>
      <vt:lpstr>Source Serif Pro</vt:lpstr>
      <vt:lpstr>3DFloatVTI</vt:lpstr>
      <vt:lpstr>設計給未來的自己</vt:lpstr>
      <vt:lpstr>內容警告</vt:lpstr>
      <vt:lpstr>對你而言， 未來 代表什麼？</vt:lpstr>
      <vt:lpstr>未來</vt:lpstr>
      <vt:lpstr>你自認的 自己 是什麼樣子？</vt:lpstr>
      <vt:lpstr>自己</vt:lpstr>
      <vt:lpstr>常態分布</vt:lpstr>
      <vt:lpstr>The Measure of Man and Woman: Human Factors in Design, 1993</vt:lpstr>
      <vt:lpstr>分群比較，如何？</vt:lpstr>
      <vt:lpstr>分群比較：群體內與群體間</vt:lpstr>
      <vt:lpstr>別說「普通」，改說……</vt:lpstr>
      <vt:lpstr>經年累月的變化</vt:lpstr>
      <vt:lpstr>你以為的成長（及老化）</vt:lpstr>
      <vt:lpstr>成長的關鍵機制</vt:lpstr>
      <vt:lpstr>從無到有：發育</vt:lpstr>
      <vt:lpstr>從有到強：增強</vt:lpstr>
      <vt:lpstr>從有到弱：削弱</vt:lpstr>
      <vt:lpstr>從有到無：汰除</vt:lpstr>
      <vt:lpstr>人類的成長（最佳化）邏輯</vt:lpstr>
      <vt:lpstr>實際上的成長（及老化）</vt:lpstr>
      <vt:lpstr>實際上的老化</vt:lpstr>
      <vt:lpstr>然而……</vt:lpstr>
      <vt:lpstr>存活率大幅提高</vt:lpstr>
      <vt:lpstr>環境改變速度增長</vt:lpstr>
      <vt:lpstr>關注面向</vt:lpstr>
      <vt:lpstr>心智</vt:lpstr>
      <vt:lpstr>肢體動作</vt:lpstr>
      <vt:lpstr>感官知覺：視覺</vt:lpstr>
      <vt:lpstr>感官知覺：聽覺</vt:lpstr>
      <vt:lpstr>眩暈與平衡功能</vt:lpstr>
      <vt:lpstr>設計</vt:lpstr>
      <vt:lpstr>設計挑戰（限制）</vt:lpstr>
      <vt:lpstr>設計原則一</vt:lpstr>
      <vt:lpstr>1/認對使用者</vt:lpstr>
      <vt:lpstr>設計原則二</vt:lpstr>
      <vt:lpstr>2/尊重使用者的生活經驗 及偏好習慣</vt:lpstr>
      <vt:lpstr>設計原則三</vt:lpstr>
      <vt:lpstr>3/陪伴使用者一起成長</vt:lpstr>
      <vt:lpstr>設計原則四</vt:lpstr>
      <vt:lpstr>4/運用已知的親和力指引(1/2)</vt:lpstr>
      <vt:lpstr>4/運用已知的親和力指引(2/2)</vt:lpstr>
      <vt:lpstr>設計原則五</vt:lpstr>
      <vt:lpstr>5/運用已知的產業研究結果</vt:lpstr>
      <vt:lpstr>設計原則六</vt:lpstr>
      <vt:lpstr>6/透過設計展現價值與信念</vt:lpstr>
      <vt:lpstr>設計原則七</vt:lpstr>
      <vt:lpstr>7/設計給未來的自己</vt:lpstr>
      <vt:lpstr>設計未來的自己</vt:lpstr>
      <vt:lpstr>因為設計， 未來精采可期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設計給未來的自己</dc:title>
  <dc:creator>Jedi Lin</dc:creator>
  <cp:lastModifiedBy>Jedi Lin</cp:lastModifiedBy>
  <cp:revision>150</cp:revision>
  <dcterms:created xsi:type="dcterms:W3CDTF">2024-10-23T13:19:39Z</dcterms:created>
  <dcterms:modified xsi:type="dcterms:W3CDTF">2024-11-14T16:50:18Z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iveCommonsLicenseID">
    <vt:lpwstr>publicdomain</vt:lpwstr>
  </property>
  <property fmtid="{D5CDD505-2E9C-101B-9397-08002B2CF9AE}" pid="3" name="CreativeCommonsLicenseURL">
    <vt:lpwstr>http://creativecommons.org/publicdomain/zero/1.0/</vt:lpwstr>
  </property>
  <property fmtid="{D5CDD505-2E9C-101B-9397-08002B2CF9AE}" pid="4" name="CreativeCommonsLicenseXml">
    <vt:lpwstr>&lt;?xml version="1.0" encoding="utf-8"?&gt;&lt;result&gt;&lt;license-uri&gt;http://creativecommons.org/publicdomain/zero/1.0/&lt;/license-uri&gt;&lt;license-name&gt;CC0 1.0 Universal&lt;/license-name&gt;&lt;deprecated&gt;false&lt;/deprecated&gt;&lt;rdf&gt;&lt;rdf:RDF xmlns="http://creativecommons.org/ns#" xmlns:rdf="http://www.w3.org/1999/02/22-rdf-syntax-ns#"&gt;&lt;Work xmlns:dc="http://purl.org/dc/elements/1.1/" rdf:about=""&gt;&lt;license rdf:resource="http://creativecommons.org/publicdomain/zero/1.0/" /&gt;&lt;/Work&gt;&lt;License rdf:about="http://creativecommons.org/publicdomain/zero/1.0/"&gt;&lt;permits rdf:resource="http://creativecommons.org/ns#DerivativeWorks" /&gt;&lt;permits rdf:resource="http://creativecommons.org/ns#Distribution" /&gt;&lt;permits rdf:resource="http://creativecommons.org/ns#Reproduction" /&gt;&lt;/License&gt;&lt;/rdf:RDF&gt;&lt;/rdf&gt;&lt;licenserdf&gt;&lt;rdf:RDF xmlns="http://creativecommons.org/ns#" xmlns:rdf="http://www.w3.org/1999/02/22-rdf-syntax-ns#"&gt;&lt;License rdf:about="http://creativecommons.org/publicdomain/zero/1.0/"&gt;&lt;permits rdf:resource="http://creativecommons.org/ns#DerivativeWorks" /&gt;&lt;permits rdf:resource="http://creativecommons.org/ns#Distribution" /&gt;&lt;permits rdf:resource="http://creativecommons.org/ns#Reproduction" /&gt;&lt;/License&gt;&lt;/rdf:RDF&gt;&lt;/licenserdf&gt;&lt;html&gt;&lt;p xmlns:dct="http://purl.org/dc/terms/"&gt;&lt;a rel="license" href="http://creativecommons.org/publicdomain/zero/1.0/"&gt;&lt;img src="http://i.creativecommons.org/p/zero/1.0/88x31.png" style="border-style: none;" alt="CC0" /&gt;&lt;/a&gt;&lt;br /&gt;_x000d_
  To the extent possible under law,_x000d_
  &lt;span rel="dct:publisher" resource="[_:publisher]"&gt;the person who associated CC0&lt;/span&gt;_x000d_
  with this work has waived all copyright and related or neighboring_x000d_
  rights to this work._x000d_
&lt;/p&gt;&lt;/html&gt;&lt;/result&gt;</vt:lpwstr>
  </property>
</Properties>
</file>