
<file path=[Content_Types].xml><?xml version="1.0" encoding="utf-8"?>
<Types xmlns="http://schemas.openxmlformats.org/package/2006/content-types">
  <Default Extension="emf" ContentType="image/x-emf"/>
  <Default Extension="img" ContentType="image/pn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319" r:id="rId2"/>
    <p:sldId id="320" r:id="rId3"/>
    <p:sldId id="327" r:id="rId4"/>
    <p:sldId id="322" r:id="rId5"/>
    <p:sldId id="328" r:id="rId6"/>
    <p:sldId id="329" r:id="rId7"/>
    <p:sldId id="330" r:id="rId8"/>
    <p:sldId id="331" r:id="rId9"/>
    <p:sldId id="354" r:id="rId10"/>
    <p:sldId id="332" r:id="rId11"/>
    <p:sldId id="333" r:id="rId12"/>
    <p:sldId id="334" r:id="rId13"/>
    <p:sldId id="335" r:id="rId14"/>
    <p:sldId id="321" r:id="rId15"/>
    <p:sldId id="336" r:id="rId16"/>
    <p:sldId id="337" r:id="rId17"/>
    <p:sldId id="342" r:id="rId18"/>
    <p:sldId id="338" r:id="rId19"/>
    <p:sldId id="343" r:id="rId20"/>
    <p:sldId id="323" r:id="rId21"/>
    <p:sldId id="344" r:id="rId22"/>
    <p:sldId id="345" r:id="rId23"/>
    <p:sldId id="346" r:id="rId24"/>
    <p:sldId id="324" r:id="rId25"/>
    <p:sldId id="351" r:id="rId26"/>
    <p:sldId id="347" r:id="rId27"/>
    <p:sldId id="348" r:id="rId28"/>
    <p:sldId id="349" r:id="rId29"/>
    <p:sldId id="350" r:id="rId30"/>
    <p:sldId id="352" r:id="rId31"/>
    <p:sldId id="353" r:id="rId32"/>
    <p:sldId id="356" r:id="rId33"/>
    <p:sldId id="357" r:id="rId34"/>
    <p:sldId id="325" r:id="rId35"/>
    <p:sldId id="365" r:id="rId36"/>
    <p:sldId id="358" r:id="rId37"/>
    <p:sldId id="359" r:id="rId38"/>
    <p:sldId id="360" r:id="rId39"/>
    <p:sldId id="363" r:id="rId40"/>
    <p:sldId id="361" r:id="rId41"/>
    <p:sldId id="362" r:id="rId42"/>
    <p:sldId id="364" r:id="rId43"/>
    <p:sldId id="367" r:id="rId44"/>
    <p:sldId id="326" r:id="rId45"/>
    <p:sldId id="366" r:id="rId4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4" autoAdjust="0"/>
    <p:restoredTop sz="94737" autoAdjust="0"/>
  </p:normalViewPr>
  <p:slideViewPr>
    <p:cSldViewPr snapToGrid="0">
      <p:cViewPr varScale="1">
        <p:scale>
          <a:sx n="106" d="100"/>
          <a:sy n="106" d="100"/>
        </p:scale>
        <p:origin x="166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379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0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5BE4B-A0C2-432B-8D59-232AD05101C0}" type="datetimeFigureOut">
              <a:rPr lang="zh-TW" altLang="en-US" smtClean="0"/>
              <a:t>2022/02/01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52318-5B5B-42A7-BEBD-F6154C63A1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8869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lIns="0" tIns="0" rIns="0" bIns="0" anchor="ctr" anchorCtr="1">
            <a:normAutofit/>
          </a:bodyPr>
          <a:lstStyle>
            <a:lvl1pPr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955941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 lIns="0" tIns="0" rIns="0" bIns="0" anchor="ctr" anchorCtr="1">
            <a:normAutofit/>
          </a:bodyPr>
          <a:lstStyle>
            <a:lvl1pPr>
              <a:defRPr sz="4400" baseline="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 lIns="0" tIns="0" rIns="0" bIns="0" anchor="ctr" anchorCtr="1">
            <a:noAutofit/>
          </a:bodyPr>
          <a:lstStyle>
            <a:lvl1pPr marL="0" indent="0" algn="ctr">
              <a:spcBef>
                <a:spcPts val="0"/>
              </a:spcBef>
              <a:buNone/>
              <a:defRPr sz="8800" baseline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9613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lIns="0" tIns="0" rIns="0" bIns="0" anchor="ctr" anchorCtr="1">
            <a:noAutofit/>
          </a:bodyPr>
          <a:lstStyle>
            <a:lvl1pPr marL="0" indent="0" algn="ctr">
              <a:spcBef>
                <a:spcPts val="0"/>
              </a:spcBef>
              <a:buNone/>
              <a:defRPr sz="8800" baseline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344728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761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44F9B-6ECF-4567-ACF3-6C9021420043}" type="datetimeFigureOut">
              <a:rPr lang="zh-TW" altLang="en-US" smtClean="0"/>
              <a:t>2022/02/01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DB2FE-BB36-4275-804D-199A04E12E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398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61" r:id="rId3"/>
    <p:sldLayoutId id="2147483663" r:id="rId4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3.0/tw/" TargetMode="External"/><Relationship Id="rId2" Type="http://schemas.openxmlformats.org/officeDocument/2006/relationships/image" Target="../media/image1.im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15.wdp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6.wdp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CF76845A-DDFF-4F14-987C-D4E683EF6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視障者</a:t>
            </a:r>
            <a:br>
              <a:rPr lang="en-US" altLang="zh-TW" dirty="0"/>
            </a:br>
            <a:r>
              <a:rPr lang="zh-TW" altLang="en-US" dirty="0"/>
              <a:t>選購助聽器產品</a:t>
            </a:r>
            <a:br>
              <a:rPr lang="en-US" altLang="zh-TW" dirty="0"/>
            </a:br>
            <a:r>
              <a:rPr lang="zh-TW" altLang="en-US" dirty="0"/>
              <a:t>應注意事項</a:t>
            </a:r>
          </a:p>
        </p:txBody>
      </p:sp>
      <p:pic>
        <p:nvPicPr>
          <p:cNvPr id="3" name="圖片 2" descr="CC: BY">
            <a:extLst>
              <a:ext uri="{FF2B5EF4-FFF2-40B4-BE49-F238E27FC236}">
                <a16:creationId xmlns:a16="http://schemas.microsoft.com/office/drawing/2014/main" id="{BF719EF5-F5F6-45E1-8B85-4F49DD1B5CB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69" y="6465140"/>
            <a:ext cx="804672" cy="283464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962A8FC2-8563-46D8-A460-1760BE37C597}"/>
              </a:ext>
            </a:extLst>
          </p:cNvPr>
          <p:cNvSpPr txBox="1"/>
          <p:nvPr/>
        </p:nvSpPr>
        <p:spPr>
          <a:xfrm>
            <a:off x="1192210" y="6343044"/>
            <a:ext cx="7964490" cy="527656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en-US" altLang="zh-TW" sz="1600" dirty="0">
                <a:solidFill>
                  <a:srgbClr val="FFFFD0"/>
                </a:solidFill>
                <a:ea typeface="華康新特黑體" panose="02010609010101010101" pitchFamily="49" charset="-120"/>
              </a:rPr>
              <a:t>http://jedi.org/blog/archives/006347.html</a:t>
            </a:r>
          </a:p>
          <a:p>
            <a:r>
              <a:rPr lang="en-US" altLang="zh-TW" sz="1600" dirty="0">
                <a:solidFill>
                  <a:srgbClr val="FFFFD0"/>
                </a:solidFill>
                <a:ea typeface="華康新特黑體" panose="02010609010101010101" pitchFamily="49" charset="-120"/>
              </a:rPr>
              <a:t>This work is licensed under a </a:t>
            </a:r>
            <a:r>
              <a:rPr lang="en-US" altLang="zh-TW" sz="1600" dirty="0">
                <a:solidFill>
                  <a:srgbClr val="FFFFD0"/>
                </a:solidFill>
                <a:ea typeface="華康新特黑體" panose="02010609010101010101" pitchFamily="49" charset="-120"/>
                <a:hlinkClick r:id="rId3"/>
              </a:rPr>
              <a:t>Creative Commons Attribution 3.0 Taiwan License</a:t>
            </a:r>
            <a:r>
              <a:rPr lang="en-US" altLang="zh-TW" sz="1600" dirty="0">
                <a:solidFill>
                  <a:srgbClr val="FFFFD0"/>
                </a:solidFill>
                <a:ea typeface="華康新特黑體" panose="02010609010101010101" pitchFamily="49" charset="-120"/>
              </a:rPr>
              <a:t>.</a:t>
            </a:r>
            <a:endParaRPr lang="zh-TW" altLang="en-US" sz="1600" dirty="0">
              <a:solidFill>
                <a:srgbClr val="FFFFD0"/>
              </a:solidFill>
              <a:ea typeface="華康新特黑體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04798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CAE211-7318-485D-B706-B75E386B9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產品應注意／</a:t>
            </a:r>
            <a:r>
              <a:rPr lang="zh-TW" altLang="en-US" dirty="0"/>
              <a:t>電池形式</a:t>
            </a:r>
            <a:r>
              <a:rPr lang="en-US" altLang="zh-TW" sz="1000" dirty="0"/>
              <a:t>(#7)</a:t>
            </a:r>
            <a:endParaRPr lang="zh-TW" altLang="en-US" sz="1000" dirty="0"/>
          </a:p>
        </p:txBody>
      </p:sp>
      <p:pic>
        <p:nvPicPr>
          <p:cNvPr id="6150" name="Picture 6" descr="具備接觸型充電接點的助聽器機型">
            <a:extLst>
              <a:ext uri="{FF2B5EF4-FFF2-40B4-BE49-F238E27FC236}">
                <a16:creationId xmlns:a16="http://schemas.microsoft.com/office/drawing/2014/main" id="{C5A864F2-5A78-4B27-921E-FD63E8FFA4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327" b="82655" l="26104" r="70921">
                        <a14:foregroundMark x1="52399" y1="31150" x2="63820" y2="16637"/>
                        <a14:foregroundMark x1="67466" y1="32920" x2="53263" y2="49381"/>
                        <a14:foregroundMark x1="54894" y1="23009" x2="64875" y2="15221"/>
                        <a14:foregroundMark x1="61516" y1="17168" x2="57869" y2="20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17" t="9798" r="28333" b="17195"/>
          <a:stretch/>
        </p:blipFill>
        <p:spPr bwMode="auto">
          <a:xfrm>
            <a:off x="3043588" y="1762472"/>
            <a:ext cx="3056823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96826D-D53A-458C-8AE2-823B5F2E8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0727"/>
            <a:ext cx="9144000" cy="5877273"/>
          </a:xfrm>
        </p:spPr>
        <p:txBody>
          <a:bodyPr/>
          <a:lstStyle/>
          <a:p>
            <a:pPr algn="l">
              <a:spcAft>
                <a:spcPts val="22200"/>
              </a:spcAft>
            </a:pPr>
            <a:r>
              <a:rPr lang="zh-TW" altLang="en-US" sz="4800" dirty="0"/>
              <a:t>接觸型充電式助聽器：</a:t>
            </a:r>
            <a:endParaRPr lang="en-US" altLang="zh-TW" sz="4800" dirty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zh-TW" altLang="en-US" sz="4800" dirty="0"/>
              <a:t>需對準充電接點放置</a:t>
            </a:r>
            <a:endParaRPr lang="en-US" altLang="zh-TW" sz="4800" dirty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zh-TW" altLang="en-US" sz="4800" dirty="0"/>
              <a:t>通常以形狀或磁性輔助</a:t>
            </a:r>
            <a:endParaRPr lang="en-US" altLang="zh-TW" sz="4800" dirty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zh-TW" altLang="en-US" sz="4800" dirty="0"/>
              <a:t>充電接點需保持清潔</a:t>
            </a:r>
            <a:endParaRPr lang="en-US" altLang="zh-TW" sz="4800" dirty="0"/>
          </a:p>
        </p:txBody>
      </p:sp>
    </p:spTree>
    <p:extLst>
      <p:ext uri="{BB962C8B-B14F-4D97-AF65-F5344CB8AC3E}">
        <p14:creationId xmlns:p14="http://schemas.microsoft.com/office/powerpoint/2010/main" val="1915665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CAE211-7318-485D-B706-B75E386B9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產品應注意／</a:t>
            </a:r>
            <a:r>
              <a:rPr lang="zh-TW" altLang="en-US" dirty="0"/>
              <a:t>電池形式</a:t>
            </a:r>
            <a:r>
              <a:rPr lang="en-US" altLang="zh-TW" sz="1000" dirty="0"/>
              <a:t>(#8)</a:t>
            </a:r>
            <a:endParaRPr lang="zh-TW" altLang="en-US" sz="1000" dirty="0"/>
          </a:p>
        </p:txBody>
      </p:sp>
      <p:pic>
        <p:nvPicPr>
          <p:cNvPr id="6148" name="Picture 4" descr="完全沒有任何可見接點的助聽器機型">
            <a:extLst>
              <a:ext uri="{FF2B5EF4-FFF2-40B4-BE49-F238E27FC236}">
                <a16:creationId xmlns:a16="http://schemas.microsoft.com/office/drawing/2014/main" id="{2A79F33B-E96D-42A9-8516-91083893F7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500" b="85000" l="3500" r="60000">
                        <a14:foregroundMark x1="27250" y1="77375" x2="35000" y2="80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2" t="26667" r="39446" b="14629"/>
          <a:stretch/>
        </p:blipFill>
        <p:spPr bwMode="auto">
          <a:xfrm>
            <a:off x="3307348" y="2247900"/>
            <a:ext cx="2529303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96826D-D53A-458C-8AE2-823B5F2E8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0727"/>
            <a:ext cx="9144000" cy="5877273"/>
          </a:xfrm>
        </p:spPr>
        <p:txBody>
          <a:bodyPr/>
          <a:lstStyle/>
          <a:p>
            <a:pPr algn="l">
              <a:spcAft>
                <a:spcPts val="22200"/>
              </a:spcAft>
            </a:pPr>
            <a:r>
              <a:rPr lang="zh-TW" altLang="en-US" sz="4800" dirty="0"/>
              <a:t>感應型充電式助聽器：</a:t>
            </a:r>
            <a:endParaRPr lang="en-US" altLang="zh-TW" sz="4800" dirty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zh-TW" altLang="en-US" sz="4800" dirty="0"/>
              <a:t>只需大致對準充電位置</a:t>
            </a:r>
            <a:endParaRPr lang="en-US" altLang="zh-TW" sz="4800" dirty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zh-TW" altLang="en-US" sz="4800" dirty="0"/>
              <a:t>通常以形狀或磁性輔助</a:t>
            </a:r>
            <a:endParaRPr lang="en-US" altLang="zh-TW" sz="4800" dirty="0"/>
          </a:p>
        </p:txBody>
      </p:sp>
    </p:spTree>
    <p:extLst>
      <p:ext uri="{BB962C8B-B14F-4D97-AF65-F5344CB8AC3E}">
        <p14:creationId xmlns:p14="http://schemas.microsoft.com/office/powerpoint/2010/main" val="3748057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CAE211-7318-485D-B706-B75E386B9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產品應注意／</a:t>
            </a:r>
            <a:r>
              <a:rPr lang="zh-TW" altLang="en-US" dirty="0"/>
              <a:t>電池形式</a:t>
            </a:r>
            <a:r>
              <a:rPr lang="en-US" altLang="zh-TW" sz="1000" dirty="0"/>
              <a:t>(#9)</a:t>
            </a:r>
            <a:endParaRPr lang="zh-TW" altLang="en-US" sz="1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96826D-D53A-458C-8AE2-823B5F2E8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0727"/>
            <a:ext cx="9144000" cy="5877273"/>
          </a:xfrm>
        </p:spPr>
        <p:txBody>
          <a:bodyPr/>
          <a:lstStyle/>
          <a:p>
            <a:pPr algn="l">
              <a:spcAft>
                <a:spcPts val="1800"/>
              </a:spcAft>
            </a:pPr>
            <a:r>
              <a:rPr lang="zh-TW" altLang="en-US" sz="5400" dirty="0"/>
              <a:t>建議選擇順序：</a:t>
            </a:r>
            <a:endParaRPr lang="en-US" altLang="zh-TW" sz="5400" dirty="0"/>
          </a:p>
          <a:p>
            <a:pPr marL="914400" indent="-914400" algn="l">
              <a:buFont typeface="+mj-lt"/>
              <a:buAutoNum type="arabicParenR"/>
            </a:pPr>
            <a:r>
              <a:rPr lang="zh-TW" altLang="en-US" sz="5400" dirty="0"/>
              <a:t>感應型充電式</a:t>
            </a:r>
            <a:endParaRPr lang="en-US" altLang="zh-TW" sz="5400" dirty="0"/>
          </a:p>
          <a:p>
            <a:pPr marL="914400" indent="-914400" algn="l">
              <a:buFont typeface="+mj-lt"/>
              <a:buAutoNum type="arabicParenR"/>
            </a:pPr>
            <a:r>
              <a:rPr lang="zh-TW" altLang="en-US" sz="5400" dirty="0"/>
              <a:t>接觸型充電式</a:t>
            </a:r>
            <a:endParaRPr lang="en-US" altLang="zh-TW" sz="5400" dirty="0"/>
          </a:p>
          <a:p>
            <a:pPr marL="914400" indent="-914400" algn="l">
              <a:buFont typeface="+mj-lt"/>
              <a:buAutoNum type="arabicParenR"/>
            </a:pPr>
            <a:r>
              <a:rPr lang="zh-TW" altLang="en-US" sz="5400" dirty="0"/>
              <a:t>換電型充電式</a:t>
            </a:r>
            <a:endParaRPr lang="en-US" altLang="zh-TW" sz="5400" dirty="0"/>
          </a:p>
          <a:p>
            <a:pPr marL="914400" indent="-914400" algn="l">
              <a:buFont typeface="+mj-lt"/>
              <a:buAutoNum type="arabicParenR"/>
            </a:pPr>
            <a:r>
              <a:rPr lang="zh-TW" altLang="en-US" sz="5400" dirty="0"/>
              <a:t>拋棄電池式</a:t>
            </a:r>
            <a:br>
              <a:rPr lang="en-US" altLang="zh-TW" sz="5400" dirty="0"/>
            </a:br>
            <a:r>
              <a:rPr lang="en-US" altLang="zh-TW" sz="5400" dirty="0"/>
              <a:t>#675</a:t>
            </a:r>
            <a:r>
              <a:rPr lang="zh-TW" altLang="en-US" sz="5400" dirty="0"/>
              <a:t>、</a:t>
            </a:r>
            <a:r>
              <a:rPr lang="en-US" altLang="zh-TW" sz="5400" dirty="0"/>
              <a:t>#13</a:t>
            </a:r>
            <a:r>
              <a:rPr lang="zh-TW" altLang="en-US" sz="5400" dirty="0"/>
              <a:t>、</a:t>
            </a:r>
            <a:r>
              <a:rPr lang="en-US" altLang="zh-TW" sz="5400" dirty="0"/>
              <a:t>#312</a:t>
            </a:r>
          </a:p>
        </p:txBody>
      </p:sp>
    </p:spTree>
    <p:extLst>
      <p:ext uri="{BB962C8B-B14F-4D97-AF65-F5344CB8AC3E}">
        <p14:creationId xmlns:p14="http://schemas.microsoft.com/office/powerpoint/2010/main" val="2880552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CAE211-7318-485D-B706-B75E386B9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產品應注意／</a:t>
            </a:r>
            <a:r>
              <a:rPr lang="zh-TW" altLang="en-US" dirty="0"/>
              <a:t>電池形式</a:t>
            </a:r>
            <a:r>
              <a:rPr lang="en-US" altLang="zh-TW" sz="1000" dirty="0"/>
              <a:t>(#10)</a:t>
            </a:r>
            <a:endParaRPr lang="zh-TW" altLang="en-US" sz="1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96826D-D53A-458C-8AE2-823B5F2E8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0727"/>
            <a:ext cx="9144000" cy="5877273"/>
          </a:xfrm>
        </p:spPr>
        <p:txBody>
          <a:bodyPr/>
          <a:lstStyle/>
          <a:p>
            <a:pPr algn="l">
              <a:spcAft>
                <a:spcPts val="1800"/>
              </a:spcAft>
            </a:pPr>
            <a:r>
              <a:rPr lang="zh-TW" altLang="en-US" sz="5400" dirty="0"/>
              <a:t>充電式助聽器</a:t>
            </a:r>
            <a:r>
              <a:rPr lang="en-US" altLang="zh-TW" sz="5400" dirty="0"/>
              <a:t>……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zh-TW" altLang="en-US" sz="5400" dirty="0"/>
              <a:t>充電狀態只提供指示燈號</a:t>
            </a:r>
            <a:endParaRPr lang="en-US" altLang="zh-TW" sz="5400" dirty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zh-TW" altLang="en-US" sz="5400" dirty="0"/>
              <a:t>務必實際嘗試操作確認</a:t>
            </a:r>
            <a:endParaRPr lang="en-US" altLang="zh-TW" sz="5400" dirty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zh-TW" altLang="en-US" sz="5400" dirty="0"/>
              <a:t>電池有壽命限制</a:t>
            </a:r>
            <a:endParaRPr lang="en-US" altLang="zh-TW" sz="5400" dirty="0"/>
          </a:p>
        </p:txBody>
      </p:sp>
    </p:spTree>
    <p:extLst>
      <p:ext uri="{BB962C8B-B14F-4D97-AF65-F5344CB8AC3E}">
        <p14:creationId xmlns:p14="http://schemas.microsoft.com/office/powerpoint/2010/main" val="3357293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CAE211-7318-485D-B706-B75E386B9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產品應注意／</a:t>
            </a:r>
            <a:r>
              <a:rPr lang="zh-TW" altLang="en-US" dirty="0"/>
              <a:t>分辨左右耳</a:t>
            </a:r>
            <a:r>
              <a:rPr lang="en-US" altLang="zh-TW" sz="1000" dirty="0"/>
              <a:t>(#1)</a:t>
            </a:r>
            <a:endParaRPr lang="zh-TW" altLang="en-US" sz="1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96826D-D53A-458C-8AE2-823B5F2E8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8000" dirty="0"/>
              <a:t>助聽器通常</a:t>
            </a:r>
            <a:br>
              <a:rPr lang="en-US" altLang="zh-TW" sz="8000" dirty="0"/>
            </a:br>
            <a:r>
              <a:rPr lang="zh-TW" altLang="en-US" sz="8000" dirty="0"/>
              <a:t>以顏色標示左右耳</a:t>
            </a:r>
            <a:endParaRPr lang="en-US" altLang="zh-TW" sz="8000" dirty="0"/>
          </a:p>
          <a:p>
            <a:pPr>
              <a:spcBef>
                <a:spcPts val="1200"/>
              </a:spcBef>
            </a:pPr>
            <a:r>
              <a:rPr lang="zh-TW" altLang="en-US" sz="4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藍色左耳</a:t>
            </a:r>
            <a:r>
              <a:rPr lang="zh-TW" altLang="en-US" sz="4800" dirty="0"/>
              <a:t>、</a:t>
            </a:r>
            <a:r>
              <a:rPr lang="zh-TW" altLang="en-US" sz="4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紅色右耳</a:t>
            </a:r>
          </a:p>
        </p:txBody>
      </p:sp>
    </p:spTree>
    <p:extLst>
      <p:ext uri="{BB962C8B-B14F-4D97-AF65-F5344CB8AC3E}">
        <p14:creationId xmlns:p14="http://schemas.microsoft.com/office/powerpoint/2010/main" val="2451571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CAE211-7318-485D-B706-B75E386B9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產品應注意／</a:t>
            </a:r>
            <a:r>
              <a:rPr lang="zh-TW" altLang="en-US" dirty="0"/>
              <a:t>分辨左右耳</a:t>
            </a:r>
            <a:r>
              <a:rPr lang="en-US" altLang="zh-TW" sz="1000" dirty="0"/>
              <a:t>(#2)</a:t>
            </a:r>
            <a:endParaRPr lang="zh-TW" altLang="en-US" sz="1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96826D-D53A-458C-8AE2-823B5F2E8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076700"/>
            <a:ext cx="9144000" cy="2781300"/>
          </a:xfrm>
        </p:spPr>
        <p:txBody>
          <a:bodyPr/>
          <a:lstStyle/>
          <a:p>
            <a:r>
              <a:rPr lang="zh-TW" altLang="en-US" sz="7200" dirty="0"/>
              <a:t>耳內接收器型助聽器</a:t>
            </a:r>
            <a:br>
              <a:rPr lang="en-US" altLang="zh-TW" sz="7200" dirty="0"/>
            </a:br>
            <a:r>
              <a:rPr lang="zh-TW" altLang="en-US" sz="7200" dirty="0"/>
              <a:t>可依接收器方向分辨</a:t>
            </a:r>
            <a:endParaRPr lang="en-US" altLang="zh-TW" sz="7200" dirty="0"/>
          </a:p>
        </p:txBody>
      </p:sp>
      <p:pic>
        <p:nvPicPr>
          <p:cNvPr id="8194" name="Picture 2" descr="耳內接收器型助聽器直立放置成「耳掛」姿態時，接收器指向內側">
            <a:extLst>
              <a:ext uri="{FF2B5EF4-FFF2-40B4-BE49-F238E27FC236}">
                <a16:creationId xmlns:a16="http://schemas.microsoft.com/office/drawing/2014/main" id="{10A2FE5F-05D3-4482-A97A-ACD6121F4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7" y="761827"/>
            <a:ext cx="3476625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378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CAE211-7318-485D-B706-B75E386B9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產品應注意／</a:t>
            </a:r>
            <a:r>
              <a:rPr lang="zh-TW" altLang="en-US" dirty="0"/>
              <a:t>分辨左右耳</a:t>
            </a:r>
            <a:r>
              <a:rPr lang="en-US" altLang="zh-TW" sz="1000" dirty="0"/>
              <a:t>(#3)</a:t>
            </a:r>
            <a:endParaRPr lang="zh-TW" altLang="en-US" sz="1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96826D-D53A-458C-8AE2-823B5F2E8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076700"/>
            <a:ext cx="9144000" cy="2781300"/>
          </a:xfrm>
        </p:spPr>
        <p:txBody>
          <a:bodyPr/>
          <a:lstStyle/>
          <a:p>
            <a:r>
              <a:rPr lang="zh-TW" altLang="en-US" sz="6000" dirty="0"/>
              <a:t>傳統耳掛型助聽器</a:t>
            </a:r>
            <a:br>
              <a:rPr lang="en-US" altLang="zh-TW" sz="6000" dirty="0"/>
            </a:br>
            <a:r>
              <a:rPr lang="zh-TW" altLang="en-US" sz="6000" dirty="0"/>
              <a:t>取下耳模則無法分辨</a:t>
            </a:r>
            <a:endParaRPr lang="en-US" altLang="zh-TW" sz="6000" dirty="0"/>
          </a:p>
          <a:p>
            <a:r>
              <a:rPr lang="zh-TW" altLang="en-US" sz="6000" dirty="0"/>
              <a:t>可黏貼立體貼紙輔助</a:t>
            </a:r>
            <a:endParaRPr lang="en-US" altLang="zh-TW" sz="6000" dirty="0"/>
          </a:p>
        </p:txBody>
      </p:sp>
      <p:pic>
        <p:nvPicPr>
          <p:cNvPr id="11266" name="Picture 2" descr="耳掛型助聽器也可依耳模方向分辨，但取下耳模後則難以分辨">
            <a:extLst>
              <a:ext uri="{FF2B5EF4-FFF2-40B4-BE49-F238E27FC236}">
                <a16:creationId xmlns:a16="http://schemas.microsoft.com/office/drawing/2014/main" id="{2515B926-2CC7-4CAE-B4A7-931869D2D2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878" b="83122" l="29114" r="70042">
                        <a14:foregroundMark x1="65190" y1="39451" x2="61603" y2="28692"/>
                        <a14:backgroundMark x1="45359" y1="81013" x2="47046" y2="80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96" t="14839" r="28059" b="13995"/>
          <a:stretch/>
        </p:blipFill>
        <p:spPr bwMode="auto">
          <a:xfrm>
            <a:off x="2565399" y="980728"/>
            <a:ext cx="2006601" cy="321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微軟調適型套件的凸點標籤貼紙可以黏貼在助聽器外殼，協助分辨左右">
            <a:extLst>
              <a:ext uri="{FF2B5EF4-FFF2-40B4-BE49-F238E27FC236}">
                <a16:creationId xmlns:a16="http://schemas.microsoft.com/office/drawing/2014/main" id="{06286B82-CA32-4734-9D93-F88004D50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624" y="980728"/>
            <a:ext cx="3284751" cy="309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15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CAE211-7318-485D-B706-B75E386B9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產品應注意／</a:t>
            </a:r>
            <a:r>
              <a:rPr lang="zh-TW" altLang="en-US" dirty="0"/>
              <a:t>分辨左右耳</a:t>
            </a:r>
            <a:r>
              <a:rPr lang="en-US" altLang="zh-TW" sz="1000" dirty="0"/>
              <a:t>(#4)</a:t>
            </a:r>
            <a:endParaRPr lang="zh-TW" altLang="en-US" sz="1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96826D-D53A-458C-8AE2-823B5F2E8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076700"/>
            <a:ext cx="9144000" cy="2781300"/>
          </a:xfrm>
        </p:spPr>
        <p:txBody>
          <a:bodyPr/>
          <a:lstStyle/>
          <a:p>
            <a:r>
              <a:rPr lang="zh-TW" altLang="en-US" sz="7200" dirty="0"/>
              <a:t>耳內型助聽器</a:t>
            </a:r>
            <a:br>
              <a:rPr lang="en-US" altLang="zh-TW" sz="7200" dirty="0"/>
            </a:br>
            <a:r>
              <a:rPr lang="zh-TW" altLang="en-US" sz="7200" dirty="0"/>
              <a:t>可依外型弧線分辨</a:t>
            </a:r>
            <a:endParaRPr lang="en-US" altLang="zh-TW" sz="7200" dirty="0"/>
          </a:p>
        </p:txBody>
      </p:sp>
      <p:pic>
        <p:nvPicPr>
          <p:cNvPr id="13316" name="Picture 4" descr="耳內型助聽器直立擺放，使耳甲艇固定區朝上，此時面板弧線朝向後方">
            <a:extLst>
              <a:ext uri="{FF2B5EF4-FFF2-40B4-BE49-F238E27FC236}">
                <a16:creationId xmlns:a16="http://schemas.microsoft.com/office/drawing/2014/main" id="{048DECC5-63E3-4D62-A859-37EC600A68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375" b="77813" l="20764" r="33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98" t="31352" r="65833" b="16900"/>
          <a:stretch/>
        </p:blipFill>
        <p:spPr bwMode="auto">
          <a:xfrm>
            <a:off x="3076019" y="980728"/>
            <a:ext cx="2991962" cy="334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711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CAE211-7318-485D-B706-B75E386B9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產品應注意／</a:t>
            </a:r>
            <a:r>
              <a:rPr lang="zh-TW" altLang="en-US" dirty="0"/>
              <a:t>分辨左右耳</a:t>
            </a:r>
            <a:r>
              <a:rPr lang="en-US" altLang="zh-TW" sz="1000" dirty="0"/>
              <a:t>(#5)</a:t>
            </a:r>
            <a:endParaRPr lang="zh-TW" altLang="en-US" sz="1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96826D-D53A-458C-8AE2-823B5F2E8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076700"/>
            <a:ext cx="9144000" cy="2781300"/>
          </a:xfrm>
        </p:spPr>
        <p:txBody>
          <a:bodyPr/>
          <a:lstStyle/>
          <a:p>
            <a:r>
              <a:rPr lang="zh-TW" altLang="en-US" sz="7200" dirty="0"/>
              <a:t>深／耳道型助聽器</a:t>
            </a:r>
            <a:br>
              <a:rPr lang="en-US" altLang="zh-TW" sz="7200" dirty="0"/>
            </a:br>
            <a:r>
              <a:rPr lang="zh-TW" altLang="en-US" sz="7200" dirty="0"/>
              <a:t>難以依外型分辨</a:t>
            </a:r>
            <a:endParaRPr lang="en-US" altLang="zh-TW" sz="7200" dirty="0"/>
          </a:p>
        </p:txBody>
      </p:sp>
      <p:pic>
        <p:nvPicPr>
          <p:cNvPr id="13316" name="Picture 4" descr="深耳道型助聽器及耳道型助聽器不容易分辨左右耳">
            <a:extLst>
              <a:ext uri="{FF2B5EF4-FFF2-40B4-BE49-F238E27FC236}">
                <a16:creationId xmlns:a16="http://schemas.microsoft.com/office/drawing/2014/main" id="{048DECC5-63E3-4D62-A859-37EC600A68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938" b="77813" l="466" r="19553">
                        <a14:foregroundMark x1="6331" y1="66250" x2="9032" y2="67813"/>
                        <a14:foregroundMark x1="8380" y1="64688" x2="9032" y2="71563"/>
                        <a14:foregroundMark x1="2514" y1="61563" x2="2142" y2="73125"/>
                        <a14:foregroundMark x1="3259" y1="72188" x2="4004" y2="76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" t="31352" r="79777" b="16900"/>
          <a:stretch/>
        </p:blipFill>
        <p:spPr bwMode="auto">
          <a:xfrm>
            <a:off x="2409825" y="980728"/>
            <a:ext cx="4324350" cy="334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889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CAE211-7318-485D-B706-B75E386B9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產品應注意／</a:t>
            </a:r>
            <a:r>
              <a:rPr lang="zh-TW" altLang="en-US" dirty="0"/>
              <a:t>分辨左右耳</a:t>
            </a:r>
            <a:r>
              <a:rPr lang="en-US" altLang="zh-TW" sz="1000" dirty="0"/>
              <a:t>(#6)</a:t>
            </a:r>
            <a:endParaRPr lang="zh-TW" altLang="en-US" sz="1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96826D-D53A-458C-8AE2-823B5F2E8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pPr algn="l">
              <a:spcAft>
                <a:spcPts val="1800"/>
              </a:spcAft>
            </a:pPr>
            <a:r>
              <a:rPr lang="zh-TW" altLang="en-US" sz="5400" dirty="0"/>
              <a:t>建議選擇順序：</a:t>
            </a:r>
            <a:endParaRPr lang="en-US" altLang="zh-TW" sz="5400" dirty="0"/>
          </a:p>
          <a:p>
            <a:pPr marL="914400" indent="-914400" algn="l">
              <a:buFont typeface="+mj-lt"/>
              <a:buAutoNum type="arabicParenR"/>
            </a:pPr>
            <a:r>
              <a:rPr lang="zh-TW" altLang="en-US" sz="5400" dirty="0"/>
              <a:t>耳內接收器型、</a:t>
            </a:r>
            <a:br>
              <a:rPr lang="en-US" altLang="zh-TW" sz="5400" dirty="0"/>
            </a:br>
            <a:r>
              <a:rPr lang="zh-TW" altLang="en-US" sz="5400" dirty="0"/>
              <a:t>耳內型</a:t>
            </a:r>
            <a:endParaRPr lang="en-US" altLang="zh-TW" sz="5400" dirty="0"/>
          </a:p>
          <a:p>
            <a:pPr marL="914400" indent="-914400" algn="l">
              <a:buFont typeface="+mj-lt"/>
              <a:buAutoNum type="arabicParenR"/>
            </a:pPr>
            <a:r>
              <a:rPr lang="zh-TW" altLang="en-US" sz="5400" dirty="0"/>
              <a:t>傳統耳掛型</a:t>
            </a:r>
            <a:endParaRPr lang="en-US" altLang="zh-TW" sz="5400" dirty="0"/>
          </a:p>
        </p:txBody>
      </p:sp>
    </p:spTree>
    <p:extLst>
      <p:ext uri="{BB962C8B-B14F-4D97-AF65-F5344CB8AC3E}">
        <p14:creationId xmlns:p14="http://schemas.microsoft.com/office/powerpoint/2010/main" val="1101883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6E8040-2A3F-4BA0-8C80-D6A07B226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視障者選購助聽器產品應注意事項</a:t>
            </a:r>
            <a:r>
              <a:rPr lang="en-US" altLang="zh-TW" sz="1100" dirty="0"/>
              <a:t>(#1)</a:t>
            </a:r>
            <a:endParaRPr lang="zh-TW" altLang="en-US" sz="11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626722-D6A5-46C0-8270-3A73D4D4F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8000" dirty="0"/>
              <a:t>市售助聽器產品</a:t>
            </a:r>
            <a:br>
              <a:rPr lang="en-US" altLang="zh-TW" sz="8000" dirty="0"/>
            </a:br>
            <a:r>
              <a:rPr lang="zh-TW" altLang="en-US" sz="8000" dirty="0"/>
              <a:t>往往只考慮明眼人</a:t>
            </a:r>
          </a:p>
        </p:txBody>
      </p:sp>
    </p:spTree>
    <p:extLst>
      <p:ext uri="{BB962C8B-B14F-4D97-AF65-F5344CB8AC3E}">
        <p14:creationId xmlns:p14="http://schemas.microsoft.com/office/powerpoint/2010/main" val="698346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CAE211-7318-485D-B706-B75E386B9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產品應注意／</a:t>
            </a:r>
            <a:r>
              <a:rPr lang="zh-TW" altLang="en-US" dirty="0"/>
              <a:t>避免脫落</a:t>
            </a:r>
            <a:r>
              <a:rPr lang="en-US" altLang="zh-TW" sz="1000" dirty="0"/>
              <a:t>(#1)</a:t>
            </a:r>
            <a:endParaRPr lang="zh-TW" altLang="en-US" sz="1000" dirty="0"/>
          </a:p>
        </p:txBody>
      </p:sp>
      <p:pic>
        <p:nvPicPr>
          <p:cNvPr id="14342" name="Picture 6" descr="耳掛式助聽器搭配客製化耳模">
            <a:extLst>
              <a:ext uri="{FF2B5EF4-FFF2-40B4-BE49-F238E27FC236}">
                <a16:creationId xmlns:a16="http://schemas.microsoft.com/office/drawing/2014/main" id="{DAB1CF05-C03F-4B16-9791-D7906672C9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65" b="89868" l="10000" r="80000">
                        <a14:foregroundMark x1="41000" y1="10132" x2="47000" y2="12335"/>
                        <a14:backgroundMark x1="40333" y1="30837" x2="31000" y2="72687"/>
                        <a14:backgroundMark x1="50000" y1="62996" x2="53333" y2="70485"/>
                        <a14:backgroundMark x1="24667" y1="63877" x2="27667" y2="61674"/>
                        <a14:backgroundMark x1="33667" y1="27753" x2="29667" y2="39207"/>
                        <a14:backgroundMark x1="17000" y1="61674" x2="18333" y2="62996"/>
                        <a14:backgroundMark x1="32000" y1="31278" x2="32333" y2="343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85" r="20578" b="12335"/>
          <a:stretch/>
        </p:blipFill>
        <p:spPr bwMode="auto">
          <a:xfrm>
            <a:off x="1558212" y="980729"/>
            <a:ext cx="265139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耳內接收器型助聽器搭配客製化耳模">
            <a:extLst>
              <a:ext uri="{FF2B5EF4-FFF2-40B4-BE49-F238E27FC236}">
                <a16:creationId xmlns:a16="http://schemas.microsoft.com/office/drawing/2014/main" id="{DEDCF5CE-F8E2-4214-9DF9-58D1C829A0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42" b="67632" l="9732" r="89933">
                        <a14:foregroundMark x1="55369" y1="53158" x2="74832" y2="56579"/>
                        <a14:foregroundMark x1="58054" y1="48684" x2="52685" y2="52895"/>
                        <a14:foregroundMark x1="76846" y1="47895" x2="78859" y2="63947"/>
                        <a14:foregroundMark x1="85906" y1="57895" x2="84228" y2="57895"/>
                        <a14:foregroundMark x1="55369" y1="10526" x2="47315" y2="15263"/>
                        <a14:foregroundMark x1="58725" y1="10789" x2="67114" y2="13947"/>
                        <a14:foregroundMark x1="71477" y1="17895" x2="73826" y2="22632"/>
                        <a14:foregroundMark x1="72148" y1="17368" x2="74497" y2="22368"/>
                        <a14:foregroundMark x1="74497" y1="48684" x2="74832" y2="53947"/>
                        <a14:foregroundMark x1="60067" y1="47632" x2="65101" y2="473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42" t="7369" r="11577" b="30657"/>
          <a:stretch/>
        </p:blipFill>
        <p:spPr bwMode="auto">
          <a:xfrm>
            <a:off x="4934395" y="980727"/>
            <a:ext cx="2391092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96826D-D53A-458C-8AE2-823B5F2E8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429000"/>
            <a:ext cx="9144000" cy="3429000"/>
          </a:xfrm>
        </p:spPr>
        <p:txBody>
          <a:bodyPr/>
          <a:lstStyle/>
          <a:p>
            <a:pPr algn="l"/>
            <a:r>
              <a:rPr lang="zh-TW" altLang="en-US" sz="5400" dirty="0"/>
              <a:t>耳掛型助聽器、</a:t>
            </a:r>
            <a:br>
              <a:rPr lang="en-US" altLang="zh-TW" sz="5400" dirty="0"/>
            </a:br>
            <a:r>
              <a:rPr lang="zh-TW" altLang="en-US" sz="5400" dirty="0"/>
              <a:t>耳內接收器型助聽器</a:t>
            </a:r>
            <a:br>
              <a:rPr lang="en-US" altLang="zh-TW" sz="5400" dirty="0"/>
            </a:br>
            <a:r>
              <a:rPr lang="zh-TW" altLang="en-US" sz="5400" dirty="0"/>
              <a:t>搭配客製化耳模最穩固</a:t>
            </a:r>
          </a:p>
        </p:txBody>
      </p:sp>
    </p:spTree>
    <p:extLst>
      <p:ext uri="{BB962C8B-B14F-4D97-AF65-F5344CB8AC3E}">
        <p14:creationId xmlns:p14="http://schemas.microsoft.com/office/powerpoint/2010/main" val="1381222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CAE211-7318-485D-B706-B75E386B9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產品應注意／</a:t>
            </a:r>
            <a:r>
              <a:rPr lang="zh-TW" altLang="en-US" dirty="0"/>
              <a:t>避免脫落</a:t>
            </a:r>
            <a:r>
              <a:rPr lang="en-US" altLang="zh-TW" sz="1000" dirty="0"/>
              <a:t>(#2)</a:t>
            </a:r>
            <a:endParaRPr lang="zh-TW" altLang="en-US" sz="1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96826D-D53A-458C-8AE2-823B5F2E8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802546"/>
            <a:ext cx="9144000" cy="2055453"/>
          </a:xfrm>
        </p:spPr>
        <p:txBody>
          <a:bodyPr/>
          <a:lstStyle/>
          <a:p>
            <a:r>
              <a:rPr lang="zh-TW" altLang="en-US" sz="5400" dirty="0"/>
              <a:t>防掉掛繩可以避免</a:t>
            </a:r>
            <a:br>
              <a:rPr lang="en-US" altLang="zh-TW" sz="5400" dirty="0"/>
            </a:br>
            <a:r>
              <a:rPr lang="zh-TW" altLang="en-US" sz="5400" dirty="0"/>
              <a:t>助聽器掉落遺失</a:t>
            </a:r>
          </a:p>
        </p:txBody>
      </p:sp>
      <p:pic>
        <p:nvPicPr>
          <p:cNvPr id="14338" name="Picture 2" descr="助聽器防掉掛繩可以將一端套於耳掛型（或耳內接收器型）助聽器機體，另一端夾於衣領，使用時應注意避免遮擋助聽器麥克風">
            <a:extLst>
              <a:ext uri="{FF2B5EF4-FFF2-40B4-BE49-F238E27FC236}">
                <a16:creationId xmlns:a16="http://schemas.microsoft.com/office/drawing/2014/main" id="{8F60F4A9-6ADF-40FA-9426-83CC15185D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6"/>
          <a:stretch/>
        </p:blipFill>
        <p:spPr bwMode="auto">
          <a:xfrm>
            <a:off x="2611437" y="980728"/>
            <a:ext cx="3921125" cy="382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554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CAE211-7318-485D-B706-B75E386B9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產品應注意／</a:t>
            </a:r>
            <a:r>
              <a:rPr lang="zh-TW" altLang="en-US" dirty="0"/>
              <a:t>避免脫落</a:t>
            </a:r>
            <a:r>
              <a:rPr lang="en-US" altLang="zh-TW" sz="1000" dirty="0"/>
              <a:t>(#3)</a:t>
            </a:r>
            <a:endParaRPr lang="zh-TW" altLang="en-US" sz="1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96826D-D53A-458C-8AE2-823B5F2E8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99788"/>
            <a:ext cx="9144000" cy="1558211"/>
          </a:xfrm>
        </p:spPr>
        <p:txBody>
          <a:bodyPr/>
          <a:lstStyle/>
          <a:p>
            <a:pPr algn="l"/>
            <a:r>
              <a:rPr lang="zh-TW" altLang="en-US" sz="7200" dirty="0"/>
              <a:t>練習穿脫口罩的方式</a:t>
            </a:r>
          </a:p>
        </p:txBody>
      </p:sp>
      <p:pic>
        <p:nvPicPr>
          <p:cNvPr id="19458" name="Picture 2" descr="口罩束繩在內側，助聽器在外側，避免遮擋助聽器麥克風或造成助聽器壓迫受損">
            <a:extLst>
              <a:ext uri="{FF2B5EF4-FFF2-40B4-BE49-F238E27FC236}">
                <a16:creationId xmlns:a16="http://schemas.microsoft.com/office/drawing/2014/main" id="{4AF09B5D-B0DF-4159-9386-D6D512F29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352" y="980728"/>
            <a:ext cx="3239295" cy="431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箭號: 圓形 4" descr="從耳前上端勾起口罩束帶，往後、往外拉開，即可脫掉口罩">
            <a:extLst>
              <a:ext uri="{FF2B5EF4-FFF2-40B4-BE49-F238E27FC236}">
                <a16:creationId xmlns:a16="http://schemas.microsoft.com/office/drawing/2014/main" id="{F41CE066-C66C-41D3-B8A0-095D3F0C3A6B}"/>
              </a:ext>
            </a:extLst>
          </p:cNvPr>
          <p:cNvSpPr/>
          <p:nvPr/>
        </p:nvSpPr>
        <p:spPr>
          <a:xfrm rot="2612503" flipH="1">
            <a:off x="3082567" y="1229994"/>
            <a:ext cx="1894789" cy="194634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241982"/>
              <a:gd name="adj5" fmla="val 125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18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CAE211-7318-485D-B706-B75E386B9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產品應注意／</a:t>
            </a:r>
            <a:r>
              <a:rPr lang="zh-TW" altLang="en-US" dirty="0"/>
              <a:t>避免脫落</a:t>
            </a:r>
            <a:r>
              <a:rPr lang="en-US" altLang="zh-TW" sz="1000" dirty="0"/>
              <a:t>(#4)</a:t>
            </a:r>
            <a:endParaRPr lang="zh-TW" altLang="en-US" sz="1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96826D-D53A-458C-8AE2-823B5F2E8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429000"/>
            <a:ext cx="9144000" cy="3429000"/>
          </a:xfrm>
        </p:spPr>
        <p:txBody>
          <a:bodyPr/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zh-TW" altLang="en-US" sz="4800" dirty="0"/>
              <a:t>耳內型助聽器可固定於耳甲腔</a:t>
            </a:r>
            <a:endParaRPr lang="en-US" altLang="zh-TW" sz="4800" dirty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zh-TW" altLang="en-US" sz="4800" dirty="0"/>
              <a:t>穩固程度因耳而異</a:t>
            </a:r>
          </a:p>
        </p:txBody>
      </p:sp>
      <p:pic>
        <p:nvPicPr>
          <p:cNvPr id="6" name="Picture 4" descr="訂製型的耳內型助聽器可固定於耳甲腔，也沒有勾落風險">
            <a:extLst>
              <a:ext uri="{FF2B5EF4-FFF2-40B4-BE49-F238E27FC236}">
                <a16:creationId xmlns:a16="http://schemas.microsoft.com/office/drawing/2014/main" id="{BA81DF66-D8B2-4299-8168-8B96D06204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375" b="77813" l="20764" r="33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98" t="31352" r="65833" b="16900"/>
          <a:stretch/>
        </p:blipFill>
        <p:spPr bwMode="auto">
          <a:xfrm>
            <a:off x="3076019" y="980728"/>
            <a:ext cx="2991962" cy="334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312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CAE211-7318-485D-B706-B75E386B9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產品應注意／</a:t>
            </a:r>
            <a:r>
              <a:rPr lang="zh-TW" altLang="en-US" dirty="0"/>
              <a:t>功能操作</a:t>
            </a:r>
            <a:r>
              <a:rPr lang="en-US" altLang="zh-TW" sz="1000" dirty="0"/>
              <a:t>(#1)</a:t>
            </a:r>
            <a:endParaRPr lang="zh-TW" altLang="en-US" sz="1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96826D-D53A-458C-8AE2-823B5F2E8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4" y="1143000"/>
            <a:ext cx="8677275" cy="5343524"/>
          </a:xfrm>
        </p:spPr>
        <p:txBody>
          <a:bodyPr numCol="2" spcCol="360000"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000"/>
              <a:t>微調音量增益</a:t>
            </a:r>
            <a:endParaRPr lang="en-US" altLang="zh-TW" sz="40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000" dirty="0"/>
              <a:t>切換聆聽程式</a:t>
            </a:r>
            <a:endParaRPr lang="en-US" altLang="zh-TW" sz="40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000" dirty="0"/>
              <a:t>調整高低頻等化</a:t>
            </a:r>
            <a:endParaRPr lang="en-US" altLang="zh-TW" sz="40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000" dirty="0"/>
              <a:t>微調語音增強</a:t>
            </a:r>
            <a:endParaRPr lang="en-US" altLang="zh-TW" sz="40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000" dirty="0"/>
              <a:t>微調噪音抑制</a:t>
            </a:r>
            <a:endParaRPr lang="en-US" altLang="zh-TW" sz="40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000" dirty="0"/>
              <a:t>調整收音指向性</a:t>
            </a:r>
            <a:endParaRPr lang="en-US" altLang="zh-TW" sz="40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000" dirty="0"/>
              <a:t>切換串流配件</a:t>
            </a:r>
            <a:endParaRPr lang="en-US" altLang="zh-TW" sz="40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000" dirty="0"/>
              <a:t>調整串流混音</a:t>
            </a:r>
            <a:endParaRPr lang="en-US" altLang="zh-TW" sz="40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000" dirty="0"/>
              <a:t>接聽電話來電</a:t>
            </a:r>
            <a:endParaRPr lang="en-US" altLang="zh-TW" sz="40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000" dirty="0"/>
              <a:t>掛斷電話通話</a:t>
            </a:r>
            <a:endParaRPr lang="en-US" altLang="zh-TW" sz="40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000" dirty="0"/>
              <a:t>拒接電話來電</a:t>
            </a:r>
            <a:endParaRPr lang="en-US" altLang="zh-TW" sz="40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000" dirty="0"/>
              <a:t>設定飛航模式</a:t>
            </a:r>
            <a:endParaRPr lang="en-US" altLang="zh-TW" sz="40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000" dirty="0"/>
              <a:t>暫時靜音</a:t>
            </a:r>
          </a:p>
        </p:txBody>
      </p:sp>
    </p:spTree>
    <p:extLst>
      <p:ext uri="{BB962C8B-B14F-4D97-AF65-F5344CB8AC3E}">
        <p14:creationId xmlns:p14="http://schemas.microsoft.com/office/powerpoint/2010/main" val="2819858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CAE211-7318-485D-B706-B75E386B9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產品應注意／</a:t>
            </a:r>
            <a:r>
              <a:rPr lang="zh-TW" altLang="en-US" dirty="0"/>
              <a:t>功能操作</a:t>
            </a:r>
            <a:r>
              <a:rPr lang="en-US" altLang="zh-TW" sz="1000" dirty="0"/>
              <a:t>(#2)</a:t>
            </a:r>
            <a:endParaRPr lang="zh-TW" altLang="en-US" sz="1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96826D-D53A-458C-8AE2-823B5F2E8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552603"/>
            <a:ext cx="9144000" cy="2305396"/>
          </a:xfrm>
        </p:spPr>
        <p:txBody>
          <a:bodyPr/>
          <a:lstStyle/>
          <a:p>
            <a:r>
              <a:rPr lang="zh-TW" altLang="en-US" dirty="0"/>
              <a:t>觸控式介面</a:t>
            </a:r>
          </a:p>
        </p:txBody>
      </p:sp>
      <p:pic>
        <p:nvPicPr>
          <p:cNvPr id="20482" name="Picture 2" descr="助聽器僅設置觸控操作面板，以不同手勢操作（例如滑動、輕點等）代表不同功能">
            <a:extLst>
              <a:ext uri="{FF2B5EF4-FFF2-40B4-BE49-F238E27FC236}">
                <a16:creationId xmlns:a16="http://schemas.microsoft.com/office/drawing/2014/main" id="{99094DA6-8955-48C0-80FA-0CAAE4F9F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67" b="93867" l="10484" r="83548">
                        <a14:foregroundMark x1="14516" y1="44800" x2="16452" y2="20800"/>
                        <a14:foregroundMark x1="17581" y1="21867" x2="36452" y2="14400"/>
                        <a14:foregroundMark x1="13548" y1="45600" x2="16290" y2="43467"/>
                        <a14:foregroundMark x1="16935" y1="44533" x2="14032" y2="45867"/>
                        <a14:foregroundMark x1="12742" y1="40800" x2="13226" y2="45333"/>
                        <a14:foregroundMark x1="20645" y1="22667" x2="24839" y2="20533"/>
                        <a14:foregroundMark x1="36290" y1="10133" x2="44839" y2="14933"/>
                        <a14:foregroundMark x1="36290" y1="9067" x2="40484" y2="11200"/>
                        <a14:foregroundMark x1="41290" y1="11467" x2="43548" y2="13067"/>
                        <a14:foregroundMark x1="55806" y1="28267" x2="57258" y2="31467"/>
                        <a14:foregroundMark x1="75000" y1="8533" x2="75645" y2="90133"/>
                        <a14:foregroundMark x1="69516" y1="38133" x2="68871" y2="60000"/>
                        <a14:foregroundMark x1="76129" y1="91200" x2="78387" y2="90667"/>
                        <a14:foregroundMark x1="78387" y1="12000" x2="79032" y2="16533"/>
                        <a14:foregroundMark x1="74194" y1="6667" x2="72097" y2="8533"/>
                        <a14:foregroundMark x1="71774" y1="9067" x2="71129" y2="14933"/>
                        <a14:foregroundMark x1="72903" y1="6933" x2="71774" y2="8800"/>
                        <a14:foregroundMark x1="70806" y1="16800" x2="69516" y2="37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980728"/>
            <a:ext cx="5905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703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CAE211-7318-485D-B706-B75E386B9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產品應注意／</a:t>
            </a:r>
            <a:r>
              <a:rPr lang="zh-TW" altLang="en-US" dirty="0"/>
              <a:t>功能操作</a:t>
            </a:r>
            <a:r>
              <a:rPr lang="en-US" altLang="zh-TW" sz="1000" dirty="0"/>
              <a:t>(#3)</a:t>
            </a:r>
            <a:endParaRPr lang="zh-TW" altLang="en-US" sz="1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96826D-D53A-458C-8AE2-823B5F2E8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552603"/>
            <a:ext cx="9144000" cy="2305396"/>
          </a:xfrm>
        </p:spPr>
        <p:txBody>
          <a:bodyPr/>
          <a:lstStyle/>
          <a:p>
            <a:r>
              <a:rPr lang="zh-TW" altLang="en-US" dirty="0"/>
              <a:t>按鈕式介面</a:t>
            </a:r>
          </a:p>
        </p:txBody>
      </p:sp>
      <p:pic>
        <p:nvPicPr>
          <p:cNvPr id="21506" name="Picture 2" descr="助聽器提供可按壓的按鈕">
            <a:extLst>
              <a:ext uri="{FF2B5EF4-FFF2-40B4-BE49-F238E27FC236}">
                <a16:creationId xmlns:a16="http://schemas.microsoft.com/office/drawing/2014/main" id="{4D3CED2B-E57D-4D41-847B-7E53196A70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176" b="44897" l="49671" r="92864">
                        <a14:foregroundMark x1="52019" y1="17959" x2="53521" y2="19380"/>
                        <a14:foregroundMark x1="67136" y1="21964" x2="69765" y2="21964"/>
                        <a14:foregroundMark x1="73615" y1="21059" x2="81221" y2="17571"/>
                        <a14:foregroundMark x1="79718" y1="15439" x2="84883" y2="18992"/>
                        <a14:foregroundMark x1="85540" y1="14147" x2="90610" y2="17248"/>
                        <a14:foregroundMark x1="85258" y1="13695" x2="92864" y2="14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08" t="12411" r="10113" b="53559"/>
          <a:stretch/>
        </p:blipFill>
        <p:spPr bwMode="auto">
          <a:xfrm>
            <a:off x="65642" y="980724"/>
            <a:ext cx="2843553" cy="357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助聽器配置的操作按鈕可能有兩顆或更多">
            <a:extLst>
              <a:ext uri="{FF2B5EF4-FFF2-40B4-BE49-F238E27FC236}">
                <a16:creationId xmlns:a16="http://schemas.microsoft.com/office/drawing/2014/main" id="{CFFF17C2-7586-41E1-B415-50B48BD0A4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42" b="97378" l="38209" r="99403">
                        <a14:foregroundMark x1="64478" y1="10487" x2="60299" y2="13858"/>
                        <a14:foregroundMark x1="65373" y1="11610" x2="66866" y2="19101"/>
                        <a14:foregroundMark x1="67164" y1="23221" x2="67164" y2="35581"/>
                        <a14:foregroundMark x1="65970" y1="59551" x2="68060" y2="67041"/>
                        <a14:foregroundMark x1="68358" y1="67416" x2="73433" y2="71536"/>
                        <a14:foregroundMark x1="68657" y1="68539" x2="70149" y2="70412"/>
                        <a14:foregroundMark x1="70448" y1="70412" x2="72836" y2="72285"/>
                        <a14:foregroundMark x1="74030" y1="72285" x2="77612" y2="72285"/>
                        <a14:foregroundMark x1="77910" y1="69288" x2="83881" y2="67790"/>
                        <a14:foregroundMark x1="84776" y1="62172" x2="87463" y2="82022"/>
                        <a14:backgroundMark x1="57910" y1="90262" x2="51940" y2="95131"/>
                        <a14:backgroundMark x1="40000" y1="62172" x2="40299" y2="65169"/>
                        <a14:backgroundMark x1="43881" y1="91386" x2="47463" y2="94382"/>
                        <a14:backgroundMark x1="50149" y1="94382" x2="52239" y2="92884"/>
                        <a14:backgroundMark x1="54328" y1="91011" x2="55522" y2="898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30" t="3875"/>
          <a:stretch/>
        </p:blipFill>
        <p:spPr bwMode="auto">
          <a:xfrm>
            <a:off x="2732791" y="980727"/>
            <a:ext cx="3019730" cy="357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助聽器可能提供雙向按鈕，外型類似撥桿，往上按壓及往下按壓可具備不同功能，每次按壓後撥桿都會自動歸回原位">
            <a:extLst>
              <a:ext uri="{FF2B5EF4-FFF2-40B4-BE49-F238E27FC236}">
                <a16:creationId xmlns:a16="http://schemas.microsoft.com/office/drawing/2014/main" id="{8E096CA9-CAE9-4F78-A1F7-CB62B34511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4" t="21648" r="12969" b="3835"/>
          <a:stretch/>
        </p:blipFill>
        <p:spPr bwMode="auto">
          <a:xfrm>
            <a:off x="5420972" y="980724"/>
            <a:ext cx="3871802" cy="357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0929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CAE211-7318-485D-B706-B75E386B9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產品應注意／</a:t>
            </a:r>
            <a:r>
              <a:rPr lang="zh-TW" altLang="en-US" dirty="0"/>
              <a:t>功能操作</a:t>
            </a:r>
            <a:r>
              <a:rPr lang="en-US" altLang="zh-TW" sz="1000" dirty="0"/>
              <a:t>(#4)</a:t>
            </a:r>
            <a:endParaRPr lang="zh-TW" altLang="en-US" sz="1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96826D-D53A-458C-8AE2-823B5F2E8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552603"/>
            <a:ext cx="9144000" cy="2305396"/>
          </a:xfrm>
        </p:spPr>
        <p:txBody>
          <a:bodyPr/>
          <a:lstStyle/>
          <a:p>
            <a:r>
              <a:rPr lang="zh-TW" altLang="en-US" dirty="0"/>
              <a:t>撥桿式介面</a:t>
            </a:r>
          </a:p>
        </p:txBody>
      </p:sp>
      <p:pic>
        <p:nvPicPr>
          <p:cNvPr id="21512" name="Picture 8" descr="助聽器可能提供撥桿外型的開關介面，可能為垂直方向撥動，或水平方向撥動，提供二至三個開關位置，用於切換不同的操作模式">
            <a:extLst>
              <a:ext uri="{FF2B5EF4-FFF2-40B4-BE49-F238E27FC236}">
                <a16:creationId xmlns:a16="http://schemas.microsoft.com/office/drawing/2014/main" id="{5C62CA42-6356-41EF-AEED-8E08E4ED54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45"/>
          <a:stretch/>
        </p:blipFill>
        <p:spPr bwMode="auto">
          <a:xfrm>
            <a:off x="3458380" y="980728"/>
            <a:ext cx="2227239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182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CAE211-7318-485D-B706-B75E386B9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產品應注意／</a:t>
            </a:r>
            <a:r>
              <a:rPr lang="zh-TW" altLang="en-US" dirty="0"/>
              <a:t>功能操作</a:t>
            </a:r>
            <a:r>
              <a:rPr lang="en-US" altLang="zh-TW" sz="1000" dirty="0"/>
              <a:t>(#5)</a:t>
            </a:r>
            <a:endParaRPr lang="zh-TW" altLang="en-US" sz="1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96826D-D53A-458C-8AE2-823B5F2E8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552603"/>
            <a:ext cx="9144000" cy="2305396"/>
          </a:xfrm>
        </p:spPr>
        <p:txBody>
          <a:bodyPr/>
          <a:lstStyle/>
          <a:p>
            <a:r>
              <a:rPr lang="zh-TW" altLang="en-US" dirty="0"/>
              <a:t>旋鈕式介面</a:t>
            </a:r>
          </a:p>
        </p:txBody>
      </p:sp>
      <p:pic>
        <p:nvPicPr>
          <p:cNvPr id="21512" name="Picture 8" descr="耳掛型助聽器可能提供上下撥動操作的旋鈕式介面，外型類似滑鼠上的滾輪">
            <a:extLst>
              <a:ext uri="{FF2B5EF4-FFF2-40B4-BE49-F238E27FC236}">
                <a16:creationId xmlns:a16="http://schemas.microsoft.com/office/drawing/2014/main" id="{5C62CA42-6356-41EF-AEED-8E08E4ED54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06" r="13313"/>
          <a:stretch/>
        </p:blipFill>
        <p:spPr bwMode="auto">
          <a:xfrm>
            <a:off x="2127379" y="980728"/>
            <a:ext cx="1875453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耳內型助聽器可能提供順時鐘／反時鐘旋轉操作的旋鈕式介面，外型類似圓盤狀帶若干增加摩擦力的凸起，以手指輕按旋轉操作">
            <a:extLst>
              <a:ext uri="{FF2B5EF4-FFF2-40B4-BE49-F238E27FC236}">
                <a16:creationId xmlns:a16="http://schemas.microsoft.com/office/drawing/2014/main" id="{C406D97E-F83A-4DA6-B16E-D6CD182A88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400" b="72200" l="532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6407" r="12188" b="26408"/>
          <a:stretch/>
        </p:blipFill>
        <p:spPr bwMode="auto">
          <a:xfrm>
            <a:off x="4572000" y="980728"/>
            <a:ext cx="2862336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9679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CAE211-7318-485D-B706-B75E386B9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產品應注意／</a:t>
            </a:r>
            <a:r>
              <a:rPr lang="zh-TW" altLang="en-US" dirty="0"/>
              <a:t>功能操作</a:t>
            </a:r>
            <a:r>
              <a:rPr lang="en-US" altLang="zh-TW" sz="1000" dirty="0"/>
              <a:t>(#6)</a:t>
            </a:r>
            <a:endParaRPr lang="zh-TW" altLang="en-US" sz="1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96826D-D53A-458C-8AE2-823B5F2E8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552603"/>
            <a:ext cx="9144000" cy="2305396"/>
          </a:xfrm>
        </p:spPr>
        <p:txBody>
          <a:bodyPr/>
          <a:lstStyle/>
          <a:p>
            <a:r>
              <a:rPr lang="zh-TW" altLang="en-US" dirty="0"/>
              <a:t>無介面</a:t>
            </a:r>
          </a:p>
        </p:txBody>
      </p:sp>
      <p:pic>
        <p:nvPicPr>
          <p:cNvPr id="24578" name="Picture 2" descr="有些耳道型助聽器可能完全未提供任何操作介面">
            <a:extLst>
              <a:ext uri="{FF2B5EF4-FFF2-40B4-BE49-F238E27FC236}">
                <a16:creationId xmlns:a16="http://schemas.microsoft.com/office/drawing/2014/main" id="{3F3527DD-DA78-4A10-AEB9-7C1A519009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0" b="79200" l="19200" r="75200">
                        <a14:backgroundMark x1="35000" y1="68800" x2="50600" y2="72200"/>
                        <a14:backgroundMark x1="59800" y1="78400" x2="65000" y2="7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40" t="16560" r="21520" b="19920"/>
          <a:stretch/>
        </p:blipFill>
        <p:spPr bwMode="auto">
          <a:xfrm>
            <a:off x="3147060" y="1527463"/>
            <a:ext cx="2849880" cy="302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021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6E8040-2A3F-4BA0-8C80-D6A07B226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視障者選購助聽器產品應注意事項</a:t>
            </a:r>
            <a:r>
              <a:rPr lang="en-US" altLang="zh-TW" sz="1100" dirty="0"/>
              <a:t>(#2)</a:t>
            </a:r>
            <a:endParaRPr lang="zh-TW" altLang="en-US" sz="11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626722-D6A5-46C0-8270-3A73D4D4F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indent="-914400" algn="l">
              <a:buAutoNum type="arabicPeriod"/>
            </a:pPr>
            <a:r>
              <a:rPr lang="zh-TW" altLang="en-US" sz="5400" dirty="0"/>
              <a:t>電池形式</a:t>
            </a:r>
            <a:endParaRPr lang="en-US" altLang="zh-TW" sz="5400" dirty="0"/>
          </a:p>
          <a:p>
            <a:pPr marL="914400" indent="-914400" algn="l">
              <a:buAutoNum type="arabicPeriod"/>
            </a:pPr>
            <a:r>
              <a:rPr lang="zh-TW" altLang="en-US" sz="5400" dirty="0"/>
              <a:t>分辨左右耳</a:t>
            </a:r>
            <a:endParaRPr lang="en-US" altLang="zh-TW" sz="5400" dirty="0"/>
          </a:p>
          <a:p>
            <a:pPr marL="914400" indent="-914400" algn="l">
              <a:buAutoNum type="arabicPeriod"/>
            </a:pPr>
            <a:r>
              <a:rPr lang="zh-TW" altLang="en-US" sz="5400" dirty="0"/>
              <a:t>避免脫落</a:t>
            </a:r>
            <a:endParaRPr lang="en-US" altLang="zh-TW" sz="5400" dirty="0"/>
          </a:p>
          <a:p>
            <a:pPr marL="914400" indent="-914400" algn="l">
              <a:buAutoNum type="arabicPeriod"/>
            </a:pPr>
            <a:r>
              <a:rPr lang="zh-TW" altLang="en-US" sz="5400" dirty="0"/>
              <a:t>功能操作</a:t>
            </a:r>
            <a:endParaRPr lang="en-US" altLang="zh-TW" sz="5400" dirty="0"/>
          </a:p>
          <a:p>
            <a:pPr marL="914400" indent="-914400" algn="l">
              <a:buAutoNum type="arabicPeriod"/>
            </a:pPr>
            <a:r>
              <a:rPr lang="zh-TW" altLang="en-US" sz="5400" dirty="0"/>
              <a:t>連線規格</a:t>
            </a:r>
            <a:endParaRPr lang="en-US" altLang="zh-TW" sz="5400" dirty="0"/>
          </a:p>
          <a:p>
            <a:pPr marL="914400" indent="-914400" algn="l">
              <a:buAutoNum type="arabicPeriod"/>
            </a:pPr>
            <a:r>
              <a:rPr lang="zh-TW" altLang="en-US" sz="5400" dirty="0"/>
              <a:t>遠端麥克風配件</a:t>
            </a:r>
          </a:p>
        </p:txBody>
      </p:sp>
    </p:spTree>
    <p:extLst>
      <p:ext uri="{BB962C8B-B14F-4D97-AF65-F5344CB8AC3E}">
        <p14:creationId xmlns:p14="http://schemas.microsoft.com/office/powerpoint/2010/main" val="24755464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CAE211-7318-485D-B706-B75E386B9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產品應注意／</a:t>
            </a:r>
            <a:r>
              <a:rPr lang="zh-TW" altLang="en-US" dirty="0"/>
              <a:t>功能操作</a:t>
            </a:r>
            <a:r>
              <a:rPr lang="en-US" altLang="zh-TW" sz="1000" dirty="0"/>
              <a:t>(#7)</a:t>
            </a:r>
            <a:endParaRPr lang="zh-TW" altLang="en-US" sz="1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96826D-D53A-458C-8AE2-823B5F2E8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552603"/>
            <a:ext cx="9144000" cy="2305396"/>
          </a:xfrm>
        </p:spPr>
        <p:txBody>
          <a:bodyPr/>
          <a:lstStyle/>
          <a:p>
            <a:r>
              <a:rPr lang="zh-TW" altLang="en-US" dirty="0"/>
              <a:t>行動應用程式</a:t>
            </a:r>
          </a:p>
        </p:txBody>
      </p:sp>
      <p:pic>
        <p:nvPicPr>
          <p:cNvPr id="4" name="圖片 3" descr="助聽器可以透過行動應用程式，在行動設備上調整各項功能，包括分別的音量增益、靜音、各項功能強度等微調">
            <a:extLst>
              <a:ext uri="{FF2B5EF4-FFF2-40B4-BE49-F238E27FC236}">
                <a16:creationId xmlns:a16="http://schemas.microsoft.com/office/drawing/2014/main" id="{65B44208-F27F-48D5-9051-46B61127B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615" y="980728"/>
            <a:ext cx="1648770" cy="357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851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CAE211-7318-485D-B706-B75E386B9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000" dirty="0"/>
              <a:t>產品應注意／功能操作／</a:t>
            </a:r>
            <a:r>
              <a:rPr lang="zh-TW" altLang="en-US" dirty="0"/>
              <a:t>行動應用程式</a:t>
            </a:r>
            <a:endParaRPr lang="zh-TW" altLang="en-US" sz="4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96826D-D53A-458C-8AE2-823B5F2E8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1"/>
          </a:xfrm>
        </p:spPr>
        <p:txBody>
          <a:bodyPr/>
          <a:lstStyle/>
          <a:p>
            <a:pPr algn="l"/>
            <a:r>
              <a:rPr lang="zh-TW" altLang="en-US" sz="5400" dirty="0"/>
              <a:t>很多廠牌 </a:t>
            </a:r>
            <a:r>
              <a:rPr lang="en-US" altLang="zh-TW" sz="5400" dirty="0"/>
              <a:t>App </a:t>
            </a:r>
            <a:r>
              <a:rPr lang="zh-TW" altLang="en-US" sz="5400" dirty="0"/>
              <a:t>設計有障礙</a:t>
            </a:r>
            <a:endParaRPr lang="en-US" altLang="zh-TW" sz="5400" dirty="0"/>
          </a:p>
          <a:p>
            <a:pPr algn="l">
              <a:spcBef>
                <a:spcPts val="1800"/>
              </a:spcBef>
              <a:spcAft>
                <a:spcPts val="1200"/>
              </a:spcAft>
            </a:pPr>
            <a:r>
              <a:rPr lang="zh-TW" altLang="en-US" sz="5400" dirty="0"/>
              <a:t>使用報讀軟體可能遭遇：</a:t>
            </a:r>
            <a:endParaRPr lang="en-US" altLang="zh-TW" sz="5400" dirty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zh-TW" altLang="en-US" sz="5400" dirty="0"/>
              <a:t>控制項無法取得輸入焦點</a:t>
            </a:r>
            <a:endParaRPr lang="en-US" altLang="zh-TW" sz="5400" dirty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zh-TW" altLang="en-US" sz="5400" dirty="0"/>
              <a:t>控制項沒有標籤</a:t>
            </a:r>
            <a:endParaRPr lang="en-US" altLang="zh-TW" sz="5400" dirty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zh-TW" altLang="en-US" sz="5400" dirty="0"/>
              <a:t>圖案缺少替代文字或不良</a:t>
            </a:r>
            <a:endParaRPr lang="en-US" altLang="zh-TW" sz="5400" dirty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zh-TW" altLang="en-US" sz="5400" dirty="0"/>
              <a:t>輸入焦點陷阱</a:t>
            </a:r>
          </a:p>
        </p:txBody>
      </p:sp>
    </p:spTree>
    <p:extLst>
      <p:ext uri="{BB962C8B-B14F-4D97-AF65-F5344CB8AC3E}">
        <p14:creationId xmlns:p14="http://schemas.microsoft.com/office/powerpoint/2010/main" val="19500884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CAE211-7318-485D-B706-B75E386B9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產品應注意／</a:t>
            </a:r>
            <a:r>
              <a:rPr lang="zh-TW" altLang="en-US" dirty="0"/>
              <a:t>功能操作</a:t>
            </a:r>
            <a:r>
              <a:rPr lang="en-US" altLang="zh-TW" sz="1000" dirty="0"/>
              <a:t>(#8)</a:t>
            </a:r>
            <a:endParaRPr lang="zh-TW" altLang="en-US" sz="1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96826D-D53A-458C-8AE2-823B5F2E8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552603"/>
            <a:ext cx="9144000" cy="2305396"/>
          </a:xfrm>
        </p:spPr>
        <p:txBody>
          <a:bodyPr/>
          <a:lstStyle/>
          <a:p>
            <a:r>
              <a:rPr lang="zh-TW" altLang="en-US" dirty="0"/>
              <a:t>遙控器配件</a:t>
            </a:r>
          </a:p>
        </p:txBody>
      </p:sp>
      <p:pic>
        <p:nvPicPr>
          <p:cNvPr id="5" name="圖片 4" descr="主流廠牌助聽器均提供專屬遙控器配件，可操作部分功能">
            <a:extLst>
              <a:ext uri="{FF2B5EF4-FFF2-40B4-BE49-F238E27FC236}">
                <a16:creationId xmlns:a16="http://schemas.microsoft.com/office/drawing/2014/main" id="{1A114172-A779-4731-BAAF-86E4EAF40C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053" b="99810" l="21862" r="100000">
                        <a14:foregroundMark x1="34274" y1="25856" x2="56841" y2="53802"/>
                        <a14:foregroundMark x1="35261" y1="32129" x2="41467" y2="38593"/>
                        <a14:foregroundMark x1="29055" y1="29278" x2="24965" y2="35741"/>
                        <a14:foregroundMark x1="28350" y1="29468" x2="33427" y2="249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57" b="2709"/>
          <a:stretch/>
        </p:blipFill>
        <p:spPr>
          <a:xfrm>
            <a:off x="2136214" y="980728"/>
            <a:ext cx="4871571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447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CAE211-7318-485D-B706-B75E386B9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000" dirty="0"/>
              <a:t>產品應注意／功能操作／</a:t>
            </a:r>
            <a:r>
              <a:rPr lang="zh-TW" altLang="en-US" dirty="0"/>
              <a:t>遙控器配件</a:t>
            </a:r>
            <a:endParaRPr lang="zh-TW" altLang="en-US" sz="4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96826D-D53A-458C-8AE2-823B5F2E8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1"/>
          </a:xfrm>
        </p:spPr>
        <p:txBody>
          <a:bodyPr/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zh-TW" altLang="en-US" sz="5400" dirty="0"/>
              <a:t>可操作的功能</a:t>
            </a:r>
            <a:endParaRPr lang="en-US" altLang="zh-TW" sz="5400" dirty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zh-TW" altLang="en-US" sz="5400" dirty="0"/>
              <a:t>操作是否仰賴視覺</a:t>
            </a:r>
            <a:endParaRPr lang="en-US" altLang="zh-TW" sz="5400" dirty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zh-TW" altLang="en-US" sz="5400" dirty="0"/>
              <a:t>按鍵位置分布</a:t>
            </a:r>
            <a:endParaRPr lang="en-US" altLang="zh-TW" sz="5400" dirty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zh-TW" altLang="en-US" sz="5400" dirty="0"/>
              <a:t>按鍵形狀與觸覺提示</a:t>
            </a:r>
            <a:endParaRPr lang="en-US" altLang="zh-TW" sz="5400" dirty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zh-TW" altLang="en-US" sz="5400" dirty="0"/>
              <a:t>電力形式</a:t>
            </a:r>
            <a:endParaRPr lang="en-US" altLang="zh-TW" sz="5400" dirty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zh-TW" altLang="en-US" sz="5400" dirty="0"/>
              <a:t>按鍵鎖或開關</a:t>
            </a:r>
            <a:endParaRPr lang="en-US" altLang="zh-TW" sz="5400" dirty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zh-TW" altLang="en-US" sz="5400" dirty="0"/>
              <a:t>腕帶掛繩</a:t>
            </a:r>
          </a:p>
        </p:txBody>
      </p:sp>
    </p:spTree>
    <p:extLst>
      <p:ext uri="{BB962C8B-B14F-4D97-AF65-F5344CB8AC3E}">
        <p14:creationId xmlns:p14="http://schemas.microsoft.com/office/powerpoint/2010/main" val="35293617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CAE211-7318-485D-B706-B75E386B9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產品應注意／</a:t>
            </a:r>
            <a:r>
              <a:rPr lang="zh-TW" altLang="en-US" dirty="0"/>
              <a:t>連線規格</a:t>
            </a:r>
            <a:r>
              <a:rPr lang="en-US" altLang="zh-TW" sz="1000" dirty="0"/>
              <a:t>(#1)</a:t>
            </a:r>
            <a:endParaRPr lang="zh-TW" altLang="en-US" sz="1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96826D-D53A-458C-8AE2-823B5F2E8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6600" dirty="0"/>
              <a:t>助聽器跟手機息息相關</a:t>
            </a:r>
            <a:endParaRPr lang="en-US" altLang="zh-TW" sz="6600" dirty="0"/>
          </a:p>
          <a:p>
            <a:r>
              <a:rPr lang="zh-TW" altLang="en-US" sz="3600" dirty="0"/>
              <a:t>美國法規要求所有手機應相容助聽器</a:t>
            </a:r>
          </a:p>
        </p:txBody>
      </p:sp>
    </p:spTree>
    <p:extLst>
      <p:ext uri="{BB962C8B-B14F-4D97-AF65-F5344CB8AC3E}">
        <p14:creationId xmlns:p14="http://schemas.microsoft.com/office/powerpoint/2010/main" val="32093699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CAE211-7318-485D-B706-B75E386B9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產品應注意／</a:t>
            </a:r>
            <a:r>
              <a:rPr lang="zh-TW" altLang="en-US" dirty="0"/>
              <a:t>連線規格</a:t>
            </a:r>
            <a:r>
              <a:rPr lang="en-US" altLang="zh-TW" sz="1000" dirty="0"/>
              <a:t>(#2)</a:t>
            </a:r>
            <a:endParaRPr lang="zh-TW" altLang="en-US" sz="1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96826D-D53A-458C-8AE2-823B5F2E8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zh-TW" altLang="en-US" sz="6600" dirty="0"/>
              <a:t>是否在手機上</a:t>
            </a:r>
            <a:endParaRPr lang="en-US" altLang="zh-TW" sz="6600" dirty="0"/>
          </a:p>
          <a:p>
            <a:pPr algn="l"/>
            <a:r>
              <a:rPr lang="zh-TW" altLang="en-US" sz="6600" dirty="0"/>
              <a:t>使用報讀軟體？</a:t>
            </a:r>
            <a:endParaRPr lang="en-US" altLang="zh-TW" sz="6600" dirty="0"/>
          </a:p>
        </p:txBody>
      </p:sp>
    </p:spTree>
    <p:extLst>
      <p:ext uri="{BB962C8B-B14F-4D97-AF65-F5344CB8AC3E}">
        <p14:creationId xmlns:p14="http://schemas.microsoft.com/office/powerpoint/2010/main" val="1723886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CAE211-7318-485D-B706-B75E386B9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產品應注意／</a:t>
            </a:r>
            <a:r>
              <a:rPr lang="zh-TW" altLang="en-US" dirty="0"/>
              <a:t>連線規格</a:t>
            </a:r>
            <a:r>
              <a:rPr lang="en-US" altLang="zh-TW" sz="1000" dirty="0"/>
              <a:t>(#3)</a:t>
            </a:r>
            <a:endParaRPr lang="zh-TW" altLang="en-US" sz="1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96826D-D53A-458C-8AE2-823B5F2E8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altLang="zh-TW" sz="6600" dirty="0"/>
              <a:t>Classic Bluetooth</a:t>
            </a:r>
          </a:p>
          <a:p>
            <a:pPr algn="l">
              <a:spcBef>
                <a:spcPts val="1800"/>
              </a:spcBef>
              <a:spcAft>
                <a:spcPts val="1200"/>
              </a:spcAft>
            </a:pPr>
            <a:r>
              <a:rPr lang="zh-TW" altLang="en-US" sz="4800" dirty="0"/>
              <a:t>用起來像「舊式藍牙耳機」</a:t>
            </a:r>
            <a:endParaRPr lang="en-US" altLang="zh-TW" sz="48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400" dirty="0"/>
              <a:t>可能支援</a:t>
            </a:r>
            <a:r>
              <a:rPr lang="en-US" altLang="zh-TW" sz="4400" dirty="0"/>
              <a:t> A2DP</a:t>
            </a:r>
            <a:r>
              <a:rPr lang="zh-TW" altLang="en-US" sz="4400" dirty="0"/>
              <a:t>、</a:t>
            </a:r>
            <a:r>
              <a:rPr lang="en-US" altLang="zh-TW" sz="4400" dirty="0"/>
              <a:t>HSP</a:t>
            </a:r>
            <a:r>
              <a:rPr lang="zh-TW" altLang="en-US" sz="4400" dirty="0"/>
              <a:t>、</a:t>
            </a:r>
            <a:r>
              <a:rPr lang="en-US" altLang="zh-TW" sz="4400" dirty="0"/>
              <a:t>HFP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400" dirty="0"/>
              <a:t>可能支援免持通話</a:t>
            </a:r>
            <a:endParaRPr lang="en-US" altLang="zh-TW" sz="44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400" dirty="0"/>
              <a:t>相容 </a:t>
            </a:r>
            <a:r>
              <a:rPr lang="en-US" altLang="zh-TW" sz="4400" dirty="0"/>
              <a:t>iPhone </a:t>
            </a:r>
            <a:r>
              <a:rPr lang="zh-TW" altLang="en-US" sz="4400" dirty="0"/>
              <a:t>及 </a:t>
            </a:r>
            <a:r>
              <a:rPr lang="en-US" altLang="zh-TW" sz="4400" dirty="0"/>
              <a:t>Android </a:t>
            </a:r>
            <a:r>
              <a:rPr lang="zh-TW" altLang="en-US" sz="4400" dirty="0"/>
              <a:t>手機</a:t>
            </a:r>
            <a:endParaRPr lang="en-US" altLang="zh-TW" sz="44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400" dirty="0"/>
              <a:t>耗電、延遲嚴重、音質勉強</a:t>
            </a:r>
            <a:endParaRPr lang="en-US" altLang="zh-TW" sz="4400" dirty="0"/>
          </a:p>
        </p:txBody>
      </p:sp>
    </p:spTree>
    <p:extLst>
      <p:ext uri="{BB962C8B-B14F-4D97-AF65-F5344CB8AC3E}">
        <p14:creationId xmlns:p14="http://schemas.microsoft.com/office/powerpoint/2010/main" val="42560904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CAE211-7318-485D-B706-B75E386B9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產品應注意／</a:t>
            </a:r>
            <a:r>
              <a:rPr lang="zh-TW" altLang="en-US" dirty="0"/>
              <a:t>連線規格</a:t>
            </a:r>
            <a:r>
              <a:rPr lang="en-US" altLang="zh-TW" sz="1000" dirty="0"/>
              <a:t>(#4)</a:t>
            </a:r>
            <a:endParaRPr lang="zh-TW" altLang="en-US" sz="1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96826D-D53A-458C-8AE2-823B5F2E8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altLang="zh-TW" sz="6600" dirty="0"/>
              <a:t>Bluetooth LE</a:t>
            </a:r>
            <a:br>
              <a:rPr lang="en-US" altLang="zh-TW" sz="2400" dirty="0"/>
            </a:br>
            <a:r>
              <a:rPr lang="en-US" altLang="zh-TW" sz="2400" dirty="0"/>
              <a:t>(Bluetooth Low Energy)</a:t>
            </a:r>
            <a:endParaRPr lang="en-US" altLang="zh-TW" sz="6600" dirty="0"/>
          </a:p>
          <a:p>
            <a:pPr algn="l">
              <a:spcBef>
                <a:spcPts val="1800"/>
              </a:spcBef>
              <a:spcAft>
                <a:spcPts val="1200"/>
              </a:spcAft>
            </a:pPr>
            <a:r>
              <a:rPr lang="zh-TW" altLang="en-US" sz="4800" dirty="0"/>
              <a:t>只能用於遙控操作</a:t>
            </a:r>
            <a:endParaRPr lang="en-US" altLang="zh-TW" sz="48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400" dirty="0"/>
              <a:t>相容 </a:t>
            </a:r>
            <a:r>
              <a:rPr lang="en-US" altLang="zh-TW" sz="4400" dirty="0"/>
              <a:t>iPhone </a:t>
            </a:r>
            <a:r>
              <a:rPr lang="zh-TW" altLang="en-US" sz="4400" dirty="0"/>
              <a:t>及 </a:t>
            </a:r>
            <a:r>
              <a:rPr lang="en-US" altLang="zh-TW" sz="4400" dirty="0"/>
              <a:t>Android </a:t>
            </a:r>
            <a:r>
              <a:rPr lang="zh-TW" altLang="en-US" sz="4400" dirty="0"/>
              <a:t>手機</a:t>
            </a:r>
            <a:endParaRPr lang="en-US" altLang="zh-TW" sz="44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400" dirty="0"/>
              <a:t>省電</a:t>
            </a:r>
            <a:endParaRPr lang="en-US" altLang="zh-TW" sz="4400" dirty="0"/>
          </a:p>
        </p:txBody>
      </p:sp>
    </p:spTree>
    <p:extLst>
      <p:ext uri="{BB962C8B-B14F-4D97-AF65-F5344CB8AC3E}">
        <p14:creationId xmlns:p14="http://schemas.microsoft.com/office/powerpoint/2010/main" val="1974478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CAE211-7318-485D-B706-B75E386B9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產品應注意／</a:t>
            </a:r>
            <a:r>
              <a:rPr lang="zh-TW" altLang="en-US" dirty="0"/>
              <a:t>連線規格</a:t>
            </a:r>
            <a:r>
              <a:rPr lang="en-US" altLang="zh-TW" sz="1000" dirty="0"/>
              <a:t>(#5)</a:t>
            </a:r>
            <a:endParaRPr lang="zh-TW" altLang="en-US" sz="1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96826D-D53A-458C-8AE2-823B5F2E8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altLang="zh-TW" sz="6600" dirty="0"/>
              <a:t>Bluetooth 4.x</a:t>
            </a:r>
          </a:p>
          <a:p>
            <a:pPr algn="l">
              <a:spcBef>
                <a:spcPts val="1800"/>
              </a:spcBef>
              <a:spcAft>
                <a:spcPts val="1200"/>
              </a:spcAft>
            </a:pPr>
            <a:r>
              <a:rPr lang="zh-TW" altLang="en-US" sz="4800" dirty="0"/>
              <a:t>用起來</a:t>
            </a:r>
            <a:r>
              <a:rPr lang="zh-TW" altLang="en-US" sz="4800"/>
              <a:t>像「無線</a:t>
            </a:r>
            <a:r>
              <a:rPr lang="zh-TW" altLang="en-US" sz="4800" dirty="0"/>
              <a:t>藍牙耳機」</a:t>
            </a:r>
            <a:endParaRPr lang="en-US" altLang="zh-TW" sz="48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000" dirty="0"/>
              <a:t>回溯支援 </a:t>
            </a:r>
            <a:r>
              <a:rPr lang="en-US" altLang="zh-TW" sz="4000" dirty="0"/>
              <a:t>Classic Bluetooth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000" dirty="0"/>
              <a:t>具備</a:t>
            </a:r>
            <a:r>
              <a:rPr lang="en-US" altLang="zh-TW" sz="4000" dirty="0"/>
              <a:t> Bluetooth LE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000" dirty="0"/>
              <a:t>相容 </a:t>
            </a:r>
            <a:r>
              <a:rPr lang="en-US" altLang="zh-TW" sz="4000" dirty="0"/>
              <a:t>iPhone </a:t>
            </a:r>
            <a:r>
              <a:rPr lang="zh-TW" altLang="en-US" sz="4000" dirty="0"/>
              <a:t>及 </a:t>
            </a:r>
            <a:r>
              <a:rPr lang="en-US" altLang="zh-TW" sz="4000" dirty="0"/>
              <a:t>Android </a:t>
            </a:r>
            <a:r>
              <a:rPr lang="zh-TW" altLang="en-US" sz="4000" dirty="0"/>
              <a:t>手機</a:t>
            </a:r>
            <a:endParaRPr lang="en-US" altLang="zh-TW" sz="40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000" dirty="0"/>
              <a:t>比</a:t>
            </a:r>
            <a:r>
              <a:rPr lang="en-US" altLang="zh-TW" sz="4000" dirty="0"/>
              <a:t> Classic Bluetooth </a:t>
            </a:r>
            <a:r>
              <a:rPr lang="zh-TW" altLang="en-US" sz="4000" dirty="0"/>
              <a:t>省電、低延遲</a:t>
            </a:r>
            <a:endParaRPr lang="en-US" altLang="zh-TW" sz="4000" dirty="0"/>
          </a:p>
        </p:txBody>
      </p:sp>
    </p:spTree>
    <p:extLst>
      <p:ext uri="{BB962C8B-B14F-4D97-AF65-F5344CB8AC3E}">
        <p14:creationId xmlns:p14="http://schemas.microsoft.com/office/powerpoint/2010/main" val="17893699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CAE211-7318-485D-B706-B75E386B9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產品應注意／</a:t>
            </a:r>
            <a:r>
              <a:rPr lang="zh-TW" altLang="en-US" dirty="0"/>
              <a:t>連線規格</a:t>
            </a:r>
            <a:r>
              <a:rPr lang="en-US" altLang="zh-TW" sz="1000" dirty="0"/>
              <a:t>(#6)</a:t>
            </a:r>
            <a:endParaRPr lang="zh-TW" altLang="en-US" sz="1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96826D-D53A-458C-8AE2-823B5F2E8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altLang="zh-TW" sz="6600" dirty="0"/>
              <a:t>Bluetooth 5.x</a:t>
            </a:r>
          </a:p>
          <a:p>
            <a:pPr algn="l">
              <a:spcBef>
                <a:spcPts val="1800"/>
              </a:spcBef>
              <a:spcAft>
                <a:spcPts val="1200"/>
              </a:spcAft>
            </a:pPr>
            <a:r>
              <a:rPr lang="zh-TW" altLang="en-US" sz="4800" dirty="0"/>
              <a:t>用起來像「真無線藍牙耳機」</a:t>
            </a:r>
            <a:endParaRPr lang="en-US" altLang="zh-TW" sz="48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000" dirty="0"/>
              <a:t>可能支援</a:t>
            </a:r>
            <a:r>
              <a:rPr lang="en-US" altLang="zh-TW" sz="4000" dirty="0"/>
              <a:t> A2DP</a:t>
            </a:r>
            <a:r>
              <a:rPr lang="zh-TW" altLang="en-US" sz="4000" dirty="0"/>
              <a:t>、</a:t>
            </a:r>
            <a:r>
              <a:rPr lang="en-US" altLang="zh-TW" sz="4000" dirty="0"/>
              <a:t>HSP</a:t>
            </a:r>
            <a:r>
              <a:rPr lang="zh-TW" altLang="en-US" sz="4000" dirty="0"/>
              <a:t>、</a:t>
            </a:r>
            <a:r>
              <a:rPr lang="en-US" altLang="zh-TW" sz="4000" dirty="0"/>
              <a:t>HFP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000" dirty="0"/>
              <a:t>可能支援藍牙廣播、</a:t>
            </a:r>
            <a:r>
              <a:rPr lang="en-US" altLang="zh-TW" sz="4000" dirty="0"/>
              <a:t>LE Audio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000" dirty="0"/>
              <a:t>可能支援免持通話</a:t>
            </a:r>
            <a:endParaRPr lang="en-US" altLang="zh-TW" sz="40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000" dirty="0"/>
              <a:t>具備</a:t>
            </a:r>
            <a:r>
              <a:rPr lang="en-US" altLang="zh-TW" sz="4000" dirty="0"/>
              <a:t> Bluetooth LE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000" dirty="0"/>
              <a:t>相容 </a:t>
            </a:r>
            <a:r>
              <a:rPr lang="en-US" altLang="zh-TW" sz="4000" dirty="0"/>
              <a:t>iPhone </a:t>
            </a:r>
            <a:r>
              <a:rPr lang="zh-TW" altLang="en-US" sz="4000" dirty="0"/>
              <a:t>及 </a:t>
            </a:r>
            <a:r>
              <a:rPr lang="en-US" altLang="zh-TW" sz="4000" dirty="0"/>
              <a:t>Android </a:t>
            </a:r>
            <a:r>
              <a:rPr lang="zh-TW" altLang="en-US" sz="4000" dirty="0"/>
              <a:t>手機</a:t>
            </a:r>
            <a:endParaRPr lang="en-US" altLang="zh-TW" sz="40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000" dirty="0"/>
              <a:t>省電、低延遲、音質優於 </a:t>
            </a:r>
            <a:r>
              <a:rPr lang="en-US" altLang="zh-TW" sz="4000" dirty="0"/>
              <a:t>v4.x</a:t>
            </a:r>
          </a:p>
        </p:txBody>
      </p:sp>
    </p:spTree>
    <p:extLst>
      <p:ext uri="{BB962C8B-B14F-4D97-AF65-F5344CB8AC3E}">
        <p14:creationId xmlns:p14="http://schemas.microsoft.com/office/powerpoint/2010/main" val="2413774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CAE211-7318-485D-B706-B75E386B9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產品應注意／</a:t>
            </a:r>
            <a:r>
              <a:rPr lang="zh-TW" altLang="en-US" dirty="0"/>
              <a:t>電池形式</a:t>
            </a:r>
            <a:r>
              <a:rPr lang="en-US" altLang="zh-TW" sz="1000" dirty="0"/>
              <a:t>(#1)</a:t>
            </a:r>
            <a:endParaRPr lang="zh-TW" altLang="en-US" sz="1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96826D-D53A-458C-8AE2-823B5F2E8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pPr algn="l">
              <a:spcAft>
                <a:spcPts val="13200"/>
              </a:spcAft>
            </a:pPr>
            <a:r>
              <a:rPr lang="zh-TW" altLang="en-US" sz="4800" dirty="0"/>
              <a:t>常用助聽器拋棄式電池規格：</a:t>
            </a:r>
            <a:endParaRPr lang="en-US" altLang="zh-TW" sz="4800" dirty="0"/>
          </a:p>
          <a:p>
            <a:pPr algn="l"/>
            <a:r>
              <a:rPr lang="en-US" altLang="zh-TW" sz="4800" dirty="0"/>
              <a:t>#675</a:t>
            </a:r>
            <a:r>
              <a:rPr lang="zh-TW" altLang="en-US" sz="4800" dirty="0"/>
              <a:t>：</a:t>
            </a:r>
            <a:r>
              <a:rPr lang="en-US" altLang="zh-TW" sz="4800" dirty="0"/>
              <a:t>	Ø</a:t>
            </a:r>
            <a:r>
              <a:rPr lang="zh-TW" altLang="en-US" sz="4800" dirty="0"/>
              <a:t> </a:t>
            </a:r>
            <a:r>
              <a:rPr lang="en-US" altLang="zh-TW" sz="4800" dirty="0"/>
              <a:t>1.16 cm×</a:t>
            </a:r>
            <a:r>
              <a:rPr lang="el-GR" altLang="zh-TW" sz="4800" dirty="0"/>
              <a:t>δ</a:t>
            </a:r>
            <a:r>
              <a:rPr lang="zh-TW" altLang="en-US" sz="4800" dirty="0"/>
              <a:t> </a:t>
            </a:r>
            <a:r>
              <a:rPr lang="en-US" altLang="zh-TW" sz="4800" dirty="0"/>
              <a:t>0.54 cm</a:t>
            </a:r>
          </a:p>
          <a:p>
            <a:pPr algn="l"/>
            <a:r>
              <a:rPr lang="en-US" altLang="zh-TW" sz="4800" dirty="0"/>
              <a:t>#13</a:t>
            </a:r>
            <a:r>
              <a:rPr lang="zh-TW" altLang="en-US" sz="4800" dirty="0"/>
              <a:t>：</a:t>
            </a:r>
            <a:r>
              <a:rPr lang="en-US" altLang="zh-TW" sz="4800" dirty="0"/>
              <a:t>	Ø</a:t>
            </a:r>
            <a:r>
              <a:rPr lang="zh-TW" altLang="en-US" sz="4800" dirty="0"/>
              <a:t> </a:t>
            </a:r>
            <a:r>
              <a:rPr lang="en-US" altLang="zh-TW" sz="4800" dirty="0"/>
              <a:t>0.79 cm×</a:t>
            </a:r>
            <a:r>
              <a:rPr lang="el-GR" altLang="zh-TW" sz="4800" dirty="0"/>
              <a:t>δ</a:t>
            </a:r>
            <a:r>
              <a:rPr lang="zh-TW" altLang="en-US" sz="4800" dirty="0"/>
              <a:t> </a:t>
            </a:r>
            <a:r>
              <a:rPr lang="en-US" altLang="zh-TW" sz="4800" dirty="0"/>
              <a:t>0.54 cm</a:t>
            </a:r>
            <a:endParaRPr lang="zh-TW" altLang="en-US" sz="4800" dirty="0"/>
          </a:p>
          <a:p>
            <a:pPr algn="l"/>
            <a:r>
              <a:rPr lang="en-US" altLang="zh-TW" sz="4800" dirty="0"/>
              <a:t>#312</a:t>
            </a:r>
            <a:r>
              <a:rPr lang="zh-TW" altLang="en-US" sz="4800" dirty="0"/>
              <a:t>：</a:t>
            </a:r>
            <a:r>
              <a:rPr lang="en-US" altLang="zh-TW" sz="4800" dirty="0"/>
              <a:t>	Ø</a:t>
            </a:r>
            <a:r>
              <a:rPr lang="zh-TW" altLang="en-US" sz="4800" dirty="0"/>
              <a:t> </a:t>
            </a:r>
            <a:r>
              <a:rPr lang="en-US" altLang="zh-TW" sz="4800" dirty="0"/>
              <a:t>0.79 cm×</a:t>
            </a:r>
            <a:r>
              <a:rPr lang="el-GR" altLang="zh-TW" sz="4800" dirty="0"/>
              <a:t>δ</a:t>
            </a:r>
            <a:r>
              <a:rPr lang="zh-TW" altLang="en-US" sz="4800" dirty="0"/>
              <a:t> </a:t>
            </a:r>
            <a:r>
              <a:rPr lang="en-US" altLang="zh-TW" sz="4800" dirty="0"/>
              <a:t>0.36 cm</a:t>
            </a:r>
            <a:endParaRPr lang="zh-TW" altLang="en-US" sz="4800" dirty="0"/>
          </a:p>
          <a:p>
            <a:pPr algn="l"/>
            <a:r>
              <a:rPr lang="en-US" altLang="zh-TW" sz="4800" dirty="0"/>
              <a:t>#10</a:t>
            </a:r>
            <a:r>
              <a:rPr lang="zh-TW" altLang="en-US" sz="4800" dirty="0"/>
              <a:t>：</a:t>
            </a:r>
            <a:r>
              <a:rPr lang="en-US" altLang="zh-TW" sz="4800" dirty="0"/>
              <a:t>	Ø</a:t>
            </a:r>
            <a:r>
              <a:rPr lang="zh-TW" altLang="en-US" sz="4800" dirty="0"/>
              <a:t> </a:t>
            </a:r>
            <a:r>
              <a:rPr lang="en-US" altLang="zh-TW" sz="4800" dirty="0"/>
              <a:t>0.58 cm×</a:t>
            </a:r>
            <a:r>
              <a:rPr lang="el-GR" altLang="zh-TW" sz="4800" dirty="0"/>
              <a:t>δ</a:t>
            </a:r>
            <a:r>
              <a:rPr lang="zh-TW" altLang="en-US" sz="4800" dirty="0"/>
              <a:t> </a:t>
            </a:r>
            <a:r>
              <a:rPr lang="en-US" altLang="zh-TW" sz="4800" dirty="0"/>
              <a:t>0.36 cm</a:t>
            </a:r>
            <a:endParaRPr lang="zh-TW" altLang="en-US" sz="4800" dirty="0"/>
          </a:p>
        </p:txBody>
      </p:sp>
      <p:pic>
        <p:nvPicPr>
          <p:cNvPr id="1026" name="Picture 2" descr="四種規格的助聽器電池，由左至右分別為 #675、#13、#312、#10">
            <a:extLst>
              <a:ext uri="{FF2B5EF4-FFF2-40B4-BE49-F238E27FC236}">
                <a16:creationId xmlns:a16="http://schemas.microsoft.com/office/drawing/2014/main" id="{0FCBE3D4-004A-46FE-9FA4-8338AB77D5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440" b="80723" l="3400" r="94800">
                        <a14:foregroundMark x1="8400" y1="63253" x2="12600" y2="67018"/>
                        <a14:foregroundMark x1="38200" y1="70181" x2="45500" y2="56175"/>
                        <a14:foregroundMark x1="59800" y1="67620" x2="70300" y2="58434"/>
                        <a14:foregroundMark x1="84700" y1="66867" x2="88400" y2="567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210" b="19943"/>
          <a:stretch/>
        </p:blipFill>
        <p:spPr bwMode="auto">
          <a:xfrm>
            <a:off x="1273945" y="2068497"/>
            <a:ext cx="6596109" cy="148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8089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CAE211-7318-485D-B706-B75E386B9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產品應注意／</a:t>
            </a:r>
            <a:r>
              <a:rPr lang="zh-TW" altLang="en-US" dirty="0"/>
              <a:t>連線規格</a:t>
            </a:r>
            <a:r>
              <a:rPr lang="en-US" altLang="zh-TW" sz="1000" dirty="0"/>
              <a:t>(#7)</a:t>
            </a:r>
            <a:endParaRPr lang="zh-TW" altLang="en-US" sz="1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96826D-D53A-458C-8AE2-823B5F2E8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altLang="zh-TW" sz="6600" dirty="0"/>
              <a:t>ASHA</a:t>
            </a:r>
            <a:br>
              <a:rPr lang="en-US" altLang="zh-TW" sz="2400" dirty="0"/>
            </a:br>
            <a:r>
              <a:rPr lang="en-US" altLang="zh-TW" sz="2400" dirty="0"/>
              <a:t>(Audio Streaming for Hearing Aids)</a:t>
            </a:r>
            <a:endParaRPr lang="en-US" altLang="zh-TW" sz="6600" dirty="0"/>
          </a:p>
          <a:p>
            <a:pPr algn="l">
              <a:spcBef>
                <a:spcPts val="1800"/>
              </a:spcBef>
              <a:spcAft>
                <a:spcPts val="1200"/>
              </a:spcAft>
            </a:pPr>
            <a:r>
              <a:rPr lang="en-US" altLang="zh-TW" sz="4800" dirty="0"/>
              <a:t>Android </a:t>
            </a:r>
            <a:r>
              <a:rPr lang="zh-TW" altLang="en-US" sz="4800" dirty="0"/>
              <a:t>專屬規格</a:t>
            </a:r>
            <a:endParaRPr lang="en-US" altLang="zh-TW" sz="48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400" dirty="0"/>
              <a:t>奠基於 </a:t>
            </a:r>
            <a:r>
              <a:rPr lang="en-US" altLang="zh-TW" sz="4400" dirty="0"/>
              <a:t>Bluetooth 5.x LE Audio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400" dirty="0"/>
              <a:t>只能聆聽，無法完全免持通話</a:t>
            </a:r>
            <a:endParaRPr lang="en-US" altLang="zh-TW" sz="44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400" dirty="0"/>
              <a:t>只相容部分 </a:t>
            </a:r>
            <a:r>
              <a:rPr lang="en-US" altLang="zh-TW" sz="4400" dirty="0"/>
              <a:t>Android </a:t>
            </a:r>
            <a:r>
              <a:rPr lang="zh-TW" altLang="en-US" sz="4400" dirty="0"/>
              <a:t>手機</a:t>
            </a:r>
            <a:endParaRPr lang="en-US" altLang="zh-TW" sz="44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400" dirty="0"/>
              <a:t>省電、低延遲</a:t>
            </a:r>
            <a:endParaRPr lang="en-US" altLang="zh-TW" sz="4400" dirty="0"/>
          </a:p>
        </p:txBody>
      </p:sp>
    </p:spTree>
    <p:extLst>
      <p:ext uri="{BB962C8B-B14F-4D97-AF65-F5344CB8AC3E}">
        <p14:creationId xmlns:p14="http://schemas.microsoft.com/office/powerpoint/2010/main" val="10377348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CAE211-7318-485D-B706-B75E386B9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產品應注意／</a:t>
            </a:r>
            <a:r>
              <a:rPr lang="zh-TW" altLang="en-US" dirty="0"/>
              <a:t>連線規格</a:t>
            </a:r>
            <a:r>
              <a:rPr lang="en-US" altLang="zh-TW" sz="1000" dirty="0"/>
              <a:t>(#8)</a:t>
            </a:r>
            <a:endParaRPr lang="zh-TW" altLang="en-US" sz="1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96826D-D53A-458C-8AE2-823B5F2E8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altLang="zh-TW" sz="6600" dirty="0" err="1"/>
              <a:t>MFi</a:t>
            </a:r>
            <a:br>
              <a:rPr lang="en-US" altLang="zh-TW" sz="2400" dirty="0"/>
            </a:br>
            <a:r>
              <a:rPr lang="en-US" altLang="zh-TW" sz="2400" dirty="0"/>
              <a:t>(Made For iPhone/iPad/iPod touch)</a:t>
            </a:r>
            <a:endParaRPr lang="en-US" altLang="zh-TW" sz="6600" dirty="0"/>
          </a:p>
          <a:p>
            <a:pPr algn="l">
              <a:spcBef>
                <a:spcPts val="1800"/>
              </a:spcBef>
              <a:spcAft>
                <a:spcPts val="1200"/>
              </a:spcAft>
            </a:pPr>
            <a:r>
              <a:rPr lang="en-US" altLang="zh-TW" sz="4800" dirty="0"/>
              <a:t>iOS/iPadOS </a:t>
            </a:r>
            <a:r>
              <a:rPr lang="zh-TW" altLang="en-US" sz="4800" dirty="0"/>
              <a:t>專屬規格</a:t>
            </a:r>
            <a:endParaRPr lang="en-US" altLang="zh-TW" sz="48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400" dirty="0"/>
              <a:t>支援遙控操作</a:t>
            </a:r>
            <a:endParaRPr lang="en-US" altLang="zh-TW" sz="44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400" dirty="0"/>
              <a:t>支援原生「輔助使用」功能</a:t>
            </a:r>
            <a:endParaRPr lang="en-US" altLang="zh-TW" sz="44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400" dirty="0"/>
              <a:t>只能聆聽，無法完全免持通話</a:t>
            </a:r>
            <a:endParaRPr lang="en-US" altLang="zh-TW" sz="44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400" dirty="0"/>
              <a:t>只相容 </a:t>
            </a:r>
            <a:r>
              <a:rPr lang="en-US" altLang="zh-TW" sz="4400" dirty="0"/>
              <a:t>Apple </a:t>
            </a:r>
            <a:r>
              <a:rPr lang="zh-TW" altLang="en-US" sz="4400" dirty="0"/>
              <a:t>產品</a:t>
            </a:r>
            <a:endParaRPr lang="en-US" altLang="zh-TW" sz="44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400" dirty="0"/>
              <a:t>省電、低延遲</a:t>
            </a:r>
            <a:endParaRPr lang="en-US" altLang="zh-TW" sz="4400" dirty="0"/>
          </a:p>
        </p:txBody>
      </p:sp>
    </p:spTree>
    <p:extLst>
      <p:ext uri="{BB962C8B-B14F-4D97-AF65-F5344CB8AC3E}">
        <p14:creationId xmlns:p14="http://schemas.microsoft.com/office/powerpoint/2010/main" val="1164247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CAE211-7318-485D-B706-B75E386B9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產品應注意／</a:t>
            </a:r>
            <a:r>
              <a:rPr lang="zh-TW" altLang="en-US" dirty="0"/>
              <a:t>連線規格</a:t>
            </a:r>
            <a:r>
              <a:rPr lang="en-US" altLang="zh-TW" sz="1000" dirty="0"/>
              <a:t>(#9)</a:t>
            </a:r>
            <a:endParaRPr lang="zh-TW" altLang="en-US" sz="1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96826D-D53A-458C-8AE2-823B5F2E8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altLang="zh-TW" sz="6600" dirty="0"/>
              <a:t>MFi bi-directional</a:t>
            </a:r>
          </a:p>
          <a:p>
            <a:pPr algn="l">
              <a:spcBef>
                <a:spcPts val="1800"/>
              </a:spcBef>
              <a:spcAft>
                <a:spcPts val="1200"/>
              </a:spcAft>
            </a:pPr>
            <a:r>
              <a:rPr lang="en-US" altLang="zh-TW" sz="4800" dirty="0"/>
              <a:t>iOS/iPadOS </a:t>
            </a:r>
            <a:r>
              <a:rPr lang="zh-TW" altLang="en-US" sz="4800" dirty="0"/>
              <a:t>專屬規格</a:t>
            </a:r>
            <a:endParaRPr lang="en-US" altLang="zh-TW" sz="48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400" dirty="0"/>
              <a:t>支援遙控操作</a:t>
            </a:r>
            <a:endParaRPr lang="en-US" altLang="zh-TW" sz="44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400" dirty="0"/>
              <a:t>支援原生「輔助使用」功能</a:t>
            </a:r>
            <a:endParaRPr lang="en-US" altLang="zh-TW" sz="44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400" dirty="0"/>
              <a:t>支援完全免持通話</a:t>
            </a:r>
            <a:endParaRPr lang="en-US" altLang="zh-TW" sz="44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400" dirty="0"/>
              <a:t>只相容 </a:t>
            </a:r>
            <a:r>
              <a:rPr lang="en-US" altLang="zh-TW" sz="4400" dirty="0"/>
              <a:t>Apple </a:t>
            </a:r>
            <a:r>
              <a:rPr lang="zh-TW" altLang="en-US" sz="4400" dirty="0"/>
              <a:t>產品</a:t>
            </a:r>
            <a:endParaRPr lang="en-US" altLang="zh-TW" sz="44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400" dirty="0"/>
              <a:t>省電、低延遲</a:t>
            </a:r>
            <a:endParaRPr lang="en-US" altLang="zh-TW" sz="4400" dirty="0"/>
          </a:p>
        </p:txBody>
      </p:sp>
    </p:spTree>
    <p:extLst>
      <p:ext uri="{BB962C8B-B14F-4D97-AF65-F5344CB8AC3E}">
        <p14:creationId xmlns:p14="http://schemas.microsoft.com/office/powerpoint/2010/main" val="22821041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CAE211-7318-485D-B706-B75E386B9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產品應注意／</a:t>
            </a:r>
            <a:r>
              <a:rPr lang="zh-TW" altLang="en-US" dirty="0"/>
              <a:t>連線規格</a:t>
            </a:r>
            <a:r>
              <a:rPr lang="en-US" altLang="zh-TW" sz="1000" dirty="0"/>
              <a:t>(#10)</a:t>
            </a:r>
            <a:endParaRPr lang="zh-TW" altLang="en-US" sz="1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96826D-D53A-458C-8AE2-823B5F2E8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spcAft>
                <a:spcPts val="1800"/>
              </a:spcAft>
            </a:pPr>
            <a:r>
              <a:rPr lang="zh-TW" altLang="en-US" sz="6600" dirty="0"/>
              <a:t>建議選擇順序：</a:t>
            </a:r>
            <a:endParaRPr lang="en-US" altLang="zh-TW" sz="6600" dirty="0"/>
          </a:p>
          <a:p>
            <a:pPr marL="742950" indent="-742950" algn="l">
              <a:buFont typeface="+mj-lt"/>
              <a:buAutoNum type="arabicParenR"/>
            </a:pPr>
            <a:r>
              <a:rPr lang="en-US" altLang="zh-TW" sz="4400" dirty="0"/>
              <a:t>MFi bi-directional + ASHA</a:t>
            </a:r>
          </a:p>
          <a:p>
            <a:pPr marL="742950" indent="-742950" algn="l">
              <a:buFont typeface="+mj-lt"/>
              <a:buAutoNum type="arabicParenR"/>
            </a:pPr>
            <a:r>
              <a:rPr lang="en-US" altLang="zh-TW" sz="4400" dirty="0"/>
              <a:t>MFi + ASHA / MFi</a:t>
            </a:r>
          </a:p>
          <a:p>
            <a:pPr marL="742950" indent="-742950" algn="l">
              <a:buFont typeface="+mj-lt"/>
              <a:buAutoNum type="arabicParenR"/>
            </a:pPr>
            <a:r>
              <a:rPr lang="en-US" altLang="zh-TW" sz="4400" dirty="0"/>
              <a:t>Bluetooth 5.x</a:t>
            </a:r>
          </a:p>
          <a:p>
            <a:pPr marL="742950" indent="-742950" algn="l">
              <a:buFont typeface="+mj-lt"/>
              <a:buAutoNum type="arabicParenR"/>
            </a:pPr>
            <a:r>
              <a:rPr lang="en-US" altLang="zh-TW" sz="4400" dirty="0"/>
              <a:t>Bluetooth 4.x</a:t>
            </a:r>
          </a:p>
          <a:p>
            <a:pPr marL="742950" indent="-742950" algn="l">
              <a:buFont typeface="+mj-lt"/>
              <a:buAutoNum type="arabicParenR"/>
            </a:pPr>
            <a:r>
              <a:rPr lang="en-US" altLang="zh-TW" sz="4400" dirty="0"/>
              <a:t>Classic Bluetooth</a:t>
            </a:r>
          </a:p>
        </p:txBody>
      </p:sp>
    </p:spTree>
    <p:extLst>
      <p:ext uri="{BB962C8B-B14F-4D97-AF65-F5344CB8AC3E}">
        <p14:creationId xmlns:p14="http://schemas.microsoft.com/office/powerpoint/2010/main" val="10028733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CAE211-7318-485D-B706-B75E386B9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產品應注意／</a:t>
            </a:r>
            <a:r>
              <a:rPr lang="zh-TW" altLang="en-US" dirty="0"/>
              <a:t>遠端麥克風配件</a:t>
            </a:r>
            <a:r>
              <a:rPr lang="en-US" altLang="zh-TW" sz="1000" dirty="0"/>
              <a:t>(#1)</a:t>
            </a:r>
            <a:endParaRPr lang="zh-TW" altLang="en-US" sz="1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96826D-D53A-458C-8AE2-823B5F2E8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七嘴八舌的場合</a:t>
            </a:r>
            <a:br>
              <a:rPr lang="en-US" altLang="zh-TW" dirty="0"/>
            </a:br>
            <a:r>
              <a:rPr lang="zh-TW" altLang="en-US" dirty="0"/>
              <a:t>聆聽特定對象</a:t>
            </a:r>
            <a:endParaRPr lang="en-US" altLang="zh-TW" dirty="0"/>
          </a:p>
          <a:p>
            <a:pPr marL="914400" indent="-914400">
              <a:buFont typeface="+mj-lt"/>
              <a:buAutoNum type="arabicParenR"/>
            </a:pPr>
            <a:r>
              <a:rPr lang="zh-TW" altLang="en-US" sz="4800" dirty="0"/>
              <a:t>指向性麥克風</a:t>
            </a:r>
            <a:endParaRPr lang="en-US" altLang="zh-TW" sz="4800" dirty="0"/>
          </a:p>
          <a:p>
            <a:pPr marL="914400" indent="-914400">
              <a:buFont typeface="+mj-lt"/>
              <a:buAutoNum type="arabicParenR"/>
            </a:pPr>
            <a:r>
              <a:rPr lang="zh-TW" altLang="en-US" sz="4800" dirty="0"/>
              <a:t>遠端麥克風配件</a:t>
            </a:r>
          </a:p>
        </p:txBody>
      </p:sp>
    </p:spTree>
    <p:extLst>
      <p:ext uri="{BB962C8B-B14F-4D97-AF65-F5344CB8AC3E}">
        <p14:creationId xmlns:p14="http://schemas.microsoft.com/office/powerpoint/2010/main" val="34342934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CAE211-7318-485D-B706-B75E386B9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產品應注意／</a:t>
            </a:r>
            <a:r>
              <a:rPr lang="zh-TW" altLang="en-US" dirty="0"/>
              <a:t>遠端麥克風配件</a:t>
            </a:r>
            <a:r>
              <a:rPr lang="en-US" altLang="zh-TW" sz="1000" dirty="0"/>
              <a:t>(#2)</a:t>
            </a:r>
            <a:endParaRPr lang="zh-TW" altLang="en-US" sz="1000" dirty="0"/>
          </a:p>
        </p:txBody>
      </p:sp>
      <p:pic>
        <p:nvPicPr>
          <p:cNvPr id="6" name="圖片 5" descr="衣襟夾式遠端麥克風">
            <a:extLst>
              <a:ext uri="{FF2B5EF4-FFF2-40B4-BE49-F238E27FC236}">
                <a16:creationId xmlns:a16="http://schemas.microsoft.com/office/drawing/2014/main" id="{8820F8DC-8011-4528-B300-A8976F73EE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49" b="58817" l="31400" r="6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14" t="25469" r="31735" b="41505"/>
          <a:stretch/>
        </p:blipFill>
        <p:spPr>
          <a:xfrm>
            <a:off x="2855168" y="1828800"/>
            <a:ext cx="3433664" cy="1940767"/>
          </a:xfrm>
          <a:prstGeom prst="rect">
            <a:avLst/>
          </a:prstGeom>
        </p:spPr>
      </p:pic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F62EA6E-380E-4134-B026-625ACAE1F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spcAft>
                <a:spcPts val="14400"/>
              </a:spcAft>
            </a:pPr>
            <a:r>
              <a:rPr lang="en-US" altLang="zh-TW" sz="6000" dirty="0"/>
              <a:t>	</a:t>
            </a:r>
            <a:r>
              <a:rPr lang="zh-TW" altLang="en-US" sz="6000" dirty="0"/>
              <a:t>遠端麥克風配件</a:t>
            </a:r>
            <a:endParaRPr lang="en-US" altLang="zh-TW" sz="60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000" dirty="0"/>
              <a:t>市售產品均為充電式</a:t>
            </a:r>
            <a:endParaRPr lang="en-US" altLang="zh-TW" sz="40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000" dirty="0"/>
              <a:t>一對一交談「伴侶模式」</a:t>
            </a:r>
            <a:endParaRPr lang="en-US" altLang="zh-TW" sz="40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000" dirty="0"/>
              <a:t>小組討論「桌上模式」？</a:t>
            </a:r>
            <a:endParaRPr lang="en-US" altLang="zh-TW" sz="40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000" dirty="0"/>
              <a:t>擴充音源功能？</a:t>
            </a:r>
            <a:endParaRPr lang="en-US" altLang="zh-TW" sz="40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000" dirty="0"/>
              <a:t>單獨音量控制、靜音開關？</a:t>
            </a:r>
          </a:p>
        </p:txBody>
      </p:sp>
    </p:spTree>
    <p:extLst>
      <p:ext uri="{BB962C8B-B14F-4D97-AF65-F5344CB8AC3E}">
        <p14:creationId xmlns:p14="http://schemas.microsoft.com/office/powerpoint/2010/main" val="3221149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CAE211-7318-485D-B706-B75E386B9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產品應注意／</a:t>
            </a:r>
            <a:r>
              <a:rPr lang="zh-TW" altLang="en-US" dirty="0"/>
              <a:t>電池形式</a:t>
            </a:r>
            <a:r>
              <a:rPr lang="en-US" altLang="zh-TW" sz="1000" dirty="0"/>
              <a:t>(#2)</a:t>
            </a:r>
            <a:endParaRPr lang="zh-TW" altLang="en-US" sz="1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96826D-D53A-458C-8AE2-823B5F2E8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pPr algn="l">
              <a:spcAft>
                <a:spcPts val="24000"/>
              </a:spcAft>
            </a:pPr>
            <a:r>
              <a:rPr lang="zh-TW" altLang="en-US" sz="4800" dirty="0"/>
              <a:t>助聽器拋棄式電池使用方式：</a:t>
            </a:r>
            <a:endParaRPr lang="en-US" altLang="zh-TW" sz="4800" dirty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zh-TW" altLang="en-US" sz="4800" dirty="0"/>
              <a:t>以視覺確認包裝剩餘電池數量</a:t>
            </a:r>
            <a:endParaRPr lang="en-US" altLang="zh-TW" sz="4800" dirty="0"/>
          </a:p>
        </p:txBody>
      </p:sp>
      <p:pic>
        <p:nvPicPr>
          <p:cNvPr id="2050" name="Picture 2" descr="典型的助聽器電池包裝，圖中為 8 顆 #312 規格的電池包裝，罩在塑膠蓋下，以觸覺只能感受到塑膠蓋而無法確認剩餘電池數量。">
            <a:extLst>
              <a:ext uri="{FF2B5EF4-FFF2-40B4-BE49-F238E27FC236}">
                <a16:creationId xmlns:a16="http://schemas.microsoft.com/office/drawing/2014/main" id="{CEA8387A-CC81-45BE-8F70-2EC001C25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9" b="100000" l="667" r="100000">
                        <a14:foregroundMark x1="62667" y1="15934" x2="70000" y2="236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7" y="2523859"/>
            <a:ext cx="4600566" cy="279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983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CAE211-7318-485D-B706-B75E386B9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產品應注意／</a:t>
            </a:r>
            <a:r>
              <a:rPr lang="zh-TW" altLang="en-US" dirty="0"/>
              <a:t>電池形式</a:t>
            </a:r>
            <a:r>
              <a:rPr lang="en-US" altLang="zh-TW" sz="1000" dirty="0"/>
              <a:t>(#3)</a:t>
            </a:r>
            <a:endParaRPr lang="zh-TW" altLang="en-US" sz="1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96826D-D53A-458C-8AE2-823B5F2E8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0727"/>
            <a:ext cx="9144000" cy="5877273"/>
          </a:xfrm>
        </p:spPr>
        <p:txBody>
          <a:bodyPr/>
          <a:lstStyle/>
          <a:p>
            <a:pPr algn="l">
              <a:spcAft>
                <a:spcPts val="12000"/>
              </a:spcAft>
            </a:pPr>
            <a:r>
              <a:rPr lang="zh-TW" altLang="en-US" sz="4800" dirty="0"/>
              <a:t>助聽器拋棄式電池使用方式：</a:t>
            </a:r>
            <a:endParaRPr lang="en-US" altLang="zh-TW" sz="4800" dirty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zh-TW" altLang="en-US" sz="4800" dirty="0"/>
              <a:t>取出電池，撕開正極貼紙</a:t>
            </a:r>
            <a:endParaRPr lang="en-US" altLang="zh-TW" sz="4800" dirty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zh-TW" altLang="en-US" sz="4800"/>
              <a:t>等待一分鐘</a:t>
            </a:r>
            <a:r>
              <a:rPr lang="zh-TW" altLang="en-US" sz="4800" dirty="0"/>
              <a:t>再裝入助聽器</a:t>
            </a:r>
            <a:endParaRPr lang="en-US" altLang="zh-TW" sz="4800" dirty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zh-TW" altLang="en-US" sz="4800" dirty="0"/>
              <a:t>電池正負極安裝方向需正確</a:t>
            </a:r>
            <a:endParaRPr lang="en-US" altLang="zh-TW" sz="4800" dirty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zh-TW" altLang="en-US" sz="4800" dirty="0"/>
              <a:t>助聽器關機：打開電池蓋</a:t>
            </a:r>
          </a:p>
        </p:txBody>
      </p:sp>
      <p:pic>
        <p:nvPicPr>
          <p:cNvPr id="3074" name="Picture 2" descr="助聽器安裝電池方式示意">
            <a:extLst>
              <a:ext uri="{FF2B5EF4-FFF2-40B4-BE49-F238E27FC236}">
                <a16:creationId xmlns:a16="http://schemas.microsoft.com/office/drawing/2014/main" id="{A206674B-8842-4BB1-94F9-BF2CE9E389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325" b="79058" l="29058" r="86649">
                        <a14:foregroundMark x1="37696" y1="63874" x2="76178" y2="35602"/>
                        <a14:foregroundMark x1="34031" y1="55236" x2="49476" y2="36387"/>
                        <a14:foregroundMark x1="46335" y1="31937" x2="35864" y2="43455"/>
                        <a14:foregroundMark x1="42932" y1="30628" x2="38743" y2="37435"/>
                        <a14:foregroundMark x1="38743" y1="56021" x2="39267" y2="66492"/>
                        <a14:foregroundMark x1="78534" y1="44764" x2="71990" y2="28010"/>
                        <a14:foregroundMark x1="64660" y1="24346" x2="69634" y2="26440"/>
                        <a14:foregroundMark x1="62565" y1="23298" x2="67016" y2="23822"/>
                        <a14:foregroundMark x1="70419" y1="26963" x2="64660" y2="22251"/>
                        <a14:foregroundMark x1="62304" y1="22251" x2="64398" y2="21728"/>
                        <a14:foregroundMark x1="46859" y1="56545" x2="46335" y2="61780"/>
                        <a14:foregroundMark x1="42408" y1="68848" x2="49215" y2="71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97" t="17732" r="14133" b="21027"/>
          <a:stretch/>
        </p:blipFill>
        <p:spPr bwMode="auto">
          <a:xfrm>
            <a:off x="3808520" y="2041212"/>
            <a:ext cx="1526960" cy="161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250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CAE211-7318-485D-B706-B75E386B9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產品應注意／</a:t>
            </a:r>
            <a:r>
              <a:rPr lang="zh-TW" altLang="en-US" dirty="0"/>
              <a:t>電池形式</a:t>
            </a:r>
            <a:r>
              <a:rPr lang="en-US" altLang="zh-TW" sz="1000" dirty="0"/>
              <a:t>(#4)</a:t>
            </a:r>
            <a:endParaRPr lang="zh-TW" altLang="en-US" sz="1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96826D-D53A-458C-8AE2-823B5F2E8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0727"/>
            <a:ext cx="9144000" cy="5877273"/>
          </a:xfrm>
        </p:spPr>
        <p:txBody>
          <a:bodyPr/>
          <a:lstStyle/>
          <a:p>
            <a:pPr algn="l">
              <a:spcAft>
                <a:spcPts val="22200"/>
              </a:spcAft>
            </a:pPr>
            <a:r>
              <a:rPr lang="zh-TW" altLang="en-US" sz="4800" dirty="0"/>
              <a:t>助聽器也有充電式：</a:t>
            </a:r>
            <a:endParaRPr lang="en-US" altLang="zh-TW" sz="4800" dirty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zh-TW" altLang="en-US" sz="4800" dirty="0"/>
              <a:t>放入充電座：自動關機</a:t>
            </a:r>
            <a:endParaRPr lang="en-US" altLang="zh-TW" sz="4800" dirty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zh-TW" altLang="en-US" sz="4800" dirty="0"/>
              <a:t>取出：自動開機</a:t>
            </a:r>
            <a:endParaRPr lang="en-US" altLang="zh-TW" sz="4800" dirty="0"/>
          </a:p>
        </p:txBody>
      </p:sp>
      <p:pic>
        <p:nvPicPr>
          <p:cNvPr id="4098" name="Picture 2" descr="充電式助聽器放置於充電座內">
            <a:extLst>
              <a:ext uri="{FF2B5EF4-FFF2-40B4-BE49-F238E27FC236}">
                <a16:creationId xmlns:a16="http://schemas.microsoft.com/office/drawing/2014/main" id="{7C3B68C0-7501-4B0C-ADB2-61C17CAC6F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250" b="95875" l="22250" r="70583">
                        <a14:foregroundMark x1="44250" y1="58125" x2="49250" y2="62000"/>
                        <a14:foregroundMark x1="31917" y1="60125" x2="36500" y2="49875"/>
                        <a14:foregroundMark x1="36833" y1="40750" x2="33917" y2="44625"/>
                        <a14:foregroundMark x1="33833" y1="42875" x2="32333" y2="46625"/>
                        <a14:foregroundMark x1="31917" y1="47875" x2="30750" y2="52250"/>
                        <a14:foregroundMark x1="33250" y1="43625" x2="31750" y2="47500"/>
                        <a14:foregroundMark x1="32333" y1="45750" x2="31250" y2="49625"/>
                        <a14:foregroundMark x1="36167" y1="40500" x2="36833" y2="39750"/>
                        <a14:foregroundMark x1="38167" y1="36750" x2="36583" y2="40500"/>
                        <a14:foregroundMark x1="38083" y1="36750" x2="39167" y2="36125"/>
                        <a14:foregroundMark x1="39750" y1="36125" x2="41667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84" t="34031" r="29438" b="5464"/>
          <a:stretch/>
        </p:blipFill>
        <p:spPr bwMode="auto">
          <a:xfrm>
            <a:off x="3093351" y="2288569"/>
            <a:ext cx="2957298" cy="248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353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CAE211-7318-485D-B706-B75E386B9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產品應注意／</a:t>
            </a:r>
            <a:r>
              <a:rPr lang="zh-TW" altLang="en-US" dirty="0"/>
              <a:t>電池形式</a:t>
            </a:r>
            <a:r>
              <a:rPr lang="en-US" altLang="zh-TW" sz="1000" dirty="0"/>
              <a:t>(#5)</a:t>
            </a:r>
            <a:endParaRPr lang="zh-TW" altLang="en-US" sz="1000" dirty="0"/>
          </a:p>
        </p:txBody>
      </p:sp>
      <p:pic>
        <p:nvPicPr>
          <p:cNvPr id="5122" name="Picture 2" descr="直接將電源線連接至助聽器的機型">
            <a:extLst>
              <a:ext uri="{FF2B5EF4-FFF2-40B4-BE49-F238E27FC236}">
                <a16:creationId xmlns:a16="http://schemas.microsoft.com/office/drawing/2014/main" id="{041CF4B8-79F9-44ED-9749-4FFFB29A1F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" b="86250" l="2875" r="89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2" t="3539" r="9865" b="15238"/>
          <a:stretch/>
        </p:blipFill>
        <p:spPr bwMode="auto">
          <a:xfrm>
            <a:off x="3298210" y="1955153"/>
            <a:ext cx="2678207" cy="248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96826D-D53A-458C-8AE2-823B5F2E8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0727"/>
            <a:ext cx="9144000" cy="5877273"/>
          </a:xfrm>
        </p:spPr>
        <p:txBody>
          <a:bodyPr/>
          <a:lstStyle/>
          <a:p>
            <a:pPr algn="l">
              <a:spcAft>
                <a:spcPts val="22200"/>
              </a:spcAft>
            </a:pPr>
            <a:r>
              <a:rPr lang="zh-TW" altLang="en-US" sz="4800" dirty="0"/>
              <a:t>電源線型充電式助聽器：</a:t>
            </a:r>
            <a:endParaRPr lang="en-US" altLang="zh-TW" sz="4800" dirty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zh-TW" altLang="en-US" sz="4800" dirty="0"/>
              <a:t>缺乏過度充電保護</a:t>
            </a:r>
            <a:endParaRPr lang="en-US" altLang="zh-TW" sz="4800" dirty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zh-TW" altLang="en-US" sz="4800" dirty="0"/>
              <a:t>影響助聽器結構穩固性</a:t>
            </a:r>
            <a:endParaRPr lang="en-US" altLang="zh-TW" sz="4800" dirty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zh-TW" altLang="en-US" sz="4800" dirty="0"/>
              <a:t>電源接口易損壞</a:t>
            </a:r>
            <a:endParaRPr lang="en-US" altLang="zh-TW" sz="4800" dirty="0"/>
          </a:p>
        </p:txBody>
      </p:sp>
    </p:spTree>
    <p:extLst>
      <p:ext uri="{BB962C8B-B14F-4D97-AF65-F5344CB8AC3E}">
        <p14:creationId xmlns:p14="http://schemas.microsoft.com/office/powerpoint/2010/main" val="1124581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CAE211-7318-485D-B706-B75E386B9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產品應注意／</a:t>
            </a:r>
            <a:r>
              <a:rPr lang="zh-TW" altLang="en-US" dirty="0"/>
              <a:t>電池形式</a:t>
            </a:r>
            <a:r>
              <a:rPr lang="en-US" altLang="zh-TW" sz="1000" dirty="0"/>
              <a:t>(#6)</a:t>
            </a:r>
            <a:endParaRPr lang="zh-TW" altLang="en-US" sz="1000" dirty="0"/>
          </a:p>
        </p:txBody>
      </p:sp>
      <p:pic>
        <p:nvPicPr>
          <p:cNvPr id="25602" name="Picture 2" descr="電池匣需拆下後才能充電的助聽器機型">
            <a:extLst>
              <a:ext uri="{FF2B5EF4-FFF2-40B4-BE49-F238E27FC236}">
                <a16:creationId xmlns:a16="http://schemas.microsoft.com/office/drawing/2014/main" id="{670A77D9-A134-455F-BFB9-78416C98DB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38" b="93501" l="5119" r="98752">
                        <a14:foregroundMark x1="31960" y1="14854" x2="84769" y2="52122"/>
                        <a14:foregroundMark x1="44694" y1="11406" x2="77653" y2="16578"/>
                        <a14:foregroundMark x1="21848" y1="28515" x2="15605" y2="39257"/>
                        <a14:foregroundMark x1="34707" y1="47215" x2="42946" y2="42971"/>
                        <a14:foregroundMark x1="84644" y1="77056" x2="83521" y2="81963"/>
                        <a14:foregroundMark x1="82272" y1="84350" x2="83021" y2="83024"/>
                        <a14:foregroundMark x1="84644" y1="77586" x2="83396" y2="83156"/>
                        <a14:foregroundMark x1="88390" y1="66446" x2="83645" y2="82361"/>
                        <a14:foregroundMark x1="82896" y1="84085" x2="81648" y2="86207"/>
                        <a14:foregroundMark x1="96754" y1="27321" x2="96879" y2="32095"/>
                        <a14:foregroundMark x1="97004" y1="32759" x2="95630" y2="39523"/>
                        <a14:foregroundMark x1="47441" y1="8488" x2="85518" y2="15119"/>
                        <a14:foregroundMark x1="86017" y1="15385" x2="89139" y2="16578"/>
                        <a14:foregroundMark x1="89513" y1="17109" x2="90512" y2="17905"/>
                        <a14:foregroundMark x1="96255" y1="25995" x2="94881" y2="22546"/>
                        <a14:foregroundMark x1="90762" y1="17772" x2="93258" y2="20027"/>
                        <a14:foregroundMark x1="93258" y1="20292" x2="94881" y2="22281"/>
                        <a14:foregroundMark x1="89638" y1="16844" x2="90512" y2="17639"/>
                        <a14:foregroundMark x1="6991" y1="56764" x2="8115" y2="59814"/>
                        <a14:foregroundMark x1="7865" y1="59814" x2="8489" y2="62467"/>
                        <a14:backgroundMark x1="84020" y1="83289" x2="85019" y2="79708"/>
                        <a14:backgroundMark x1="81648" y1="86737" x2="82272" y2="85942"/>
                        <a14:backgroundMark x1="95506" y1="53316" x2="98377" y2="32095"/>
                        <a14:backgroundMark x1="97004" y1="37135" x2="96130" y2="41379"/>
                        <a14:backgroundMark x1="95755" y1="42042" x2="96380" y2="38064"/>
                        <a14:backgroundMark x1="96754" y1="26393" x2="97378" y2="31698"/>
                        <a14:backgroundMark x1="97253" y1="34218" x2="97378" y2="31167"/>
                        <a14:backgroundMark x1="48564" y1="8090" x2="59800" y2="10080"/>
                        <a14:backgroundMark x1="7241" y1="59947" x2="7865" y2="62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63" b="7457"/>
          <a:stretch/>
        </p:blipFill>
        <p:spPr bwMode="auto">
          <a:xfrm>
            <a:off x="2876282" y="2183024"/>
            <a:ext cx="3391435" cy="278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96826D-D53A-458C-8AE2-823B5F2E8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0727"/>
            <a:ext cx="9144000" cy="5877273"/>
          </a:xfrm>
        </p:spPr>
        <p:txBody>
          <a:bodyPr/>
          <a:lstStyle/>
          <a:p>
            <a:pPr algn="l">
              <a:spcAft>
                <a:spcPts val="22200"/>
              </a:spcAft>
            </a:pPr>
            <a:r>
              <a:rPr lang="zh-TW" altLang="en-US" sz="4800" dirty="0"/>
              <a:t>換電型充電式助聽器：</a:t>
            </a:r>
            <a:endParaRPr lang="en-US" altLang="zh-TW" sz="4800" dirty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zh-TW" altLang="en-US" sz="4800" dirty="0"/>
              <a:t>電池匣卡榫耐用性有待考驗</a:t>
            </a:r>
            <a:endParaRPr lang="en-US" altLang="zh-TW" sz="4800" dirty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zh-TW" altLang="en-US" sz="4800" dirty="0"/>
              <a:t>電池匣接點需保持清潔</a:t>
            </a:r>
            <a:endParaRPr lang="en-US" altLang="zh-TW" sz="4800" dirty="0"/>
          </a:p>
        </p:txBody>
      </p:sp>
    </p:spTree>
    <p:extLst>
      <p:ext uri="{BB962C8B-B14F-4D97-AF65-F5344CB8AC3E}">
        <p14:creationId xmlns:p14="http://schemas.microsoft.com/office/powerpoint/2010/main" val="4275520048"/>
      </p:ext>
    </p:extLst>
  </p:cSld>
  <p:clrMapOvr>
    <a:masterClrMapping/>
  </p:clrMapOvr>
</p:sld>
</file>

<file path=ppt/theme/theme1.xml><?xml version="1.0" encoding="utf-8"?>
<a:theme xmlns:a="http://schemas.openxmlformats.org/drawingml/2006/main" name="Takahashi">
  <a:themeElements>
    <a:clrScheme name="Takahashi">
      <a:dk1>
        <a:srgbClr val="000000"/>
      </a:dk1>
      <a:lt1>
        <a:srgbClr val="FFFFD0"/>
      </a:lt1>
      <a:dk2>
        <a:srgbClr val="000000"/>
      </a:dk2>
      <a:lt2>
        <a:srgbClr val="FFFFFF"/>
      </a:lt2>
      <a:accent1>
        <a:srgbClr val="FF0000"/>
      </a:accent1>
      <a:accent2>
        <a:srgbClr val="FFFF00"/>
      </a:accent2>
      <a:accent3>
        <a:srgbClr val="00B050"/>
      </a:accent3>
      <a:accent4>
        <a:srgbClr val="0070C0"/>
      </a:accent4>
      <a:accent5>
        <a:srgbClr val="FFC000"/>
      </a:accent5>
      <a:accent6>
        <a:srgbClr val="CCCCCC"/>
      </a:accent6>
      <a:hlink>
        <a:srgbClr val="FFFFFF"/>
      </a:hlink>
      <a:folHlink>
        <a:srgbClr val="FFFFFF"/>
      </a:folHlink>
    </a:clrScheme>
    <a:fontScheme name="思源宋黑">
      <a:majorFont>
        <a:latin typeface="思源宋體 TW SemiBold"/>
        <a:ea typeface="思源宋體 TW SemiBold"/>
        <a:cs typeface=""/>
      </a:majorFont>
      <a:minorFont>
        <a:latin typeface="思源黑體 Medium"/>
        <a:ea typeface="思源黑體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 anchor="ctr">
        <a:normAutofit lnSpcReduction="10000"/>
      </a:bodyPr>
      <a:lstStyle>
        <a:defPPr algn="ctr">
          <a:defRPr sz="48000" dirty="0">
            <a:solidFill>
              <a:srgbClr val="FFFFD0"/>
            </a:solidFill>
            <a:latin typeface="華康新特黑體" panose="02010609010101010101" pitchFamily="49" charset="-120"/>
            <a:ea typeface="華康新特黑體" panose="02010609010101010101" pitchFamily="49" charset="-12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akahashi" id="{48D25634-9F09-4A39-9138-FC4CA66247DE}" vid="{60243FDC-EC9A-4D1E-8F1F-896121C8EFF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Takahashi</Template>
  <TotalTime>12771</TotalTime>
  <Words>1319</Words>
  <Application>Microsoft Office PowerPoint</Application>
  <PresentationFormat>如螢幕大小 (4:3)</PresentationFormat>
  <Paragraphs>203</Paragraphs>
  <Slides>45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45</vt:i4>
      </vt:variant>
    </vt:vector>
  </HeadingPairs>
  <TitlesOfParts>
    <vt:vector size="50" baseType="lpstr">
      <vt:lpstr>思源宋體 TW SemiBold</vt:lpstr>
      <vt:lpstr>思源黑體 Medium</vt:lpstr>
      <vt:lpstr>Arial</vt:lpstr>
      <vt:lpstr>Calibri</vt:lpstr>
      <vt:lpstr>Takahashi</vt:lpstr>
      <vt:lpstr>視障者 選購助聽器產品 應注意事項</vt:lpstr>
      <vt:lpstr>視障者選購助聽器產品應注意事項(#1)</vt:lpstr>
      <vt:lpstr>視障者選購助聽器產品應注意事項(#2)</vt:lpstr>
      <vt:lpstr>產品應注意／電池形式(#1)</vt:lpstr>
      <vt:lpstr>產品應注意／電池形式(#2)</vt:lpstr>
      <vt:lpstr>產品應注意／電池形式(#3)</vt:lpstr>
      <vt:lpstr>產品應注意／電池形式(#4)</vt:lpstr>
      <vt:lpstr>產品應注意／電池形式(#5)</vt:lpstr>
      <vt:lpstr>產品應注意／電池形式(#6)</vt:lpstr>
      <vt:lpstr>產品應注意／電池形式(#7)</vt:lpstr>
      <vt:lpstr>產品應注意／電池形式(#8)</vt:lpstr>
      <vt:lpstr>產品應注意／電池形式(#9)</vt:lpstr>
      <vt:lpstr>產品應注意／電池形式(#10)</vt:lpstr>
      <vt:lpstr>產品應注意／分辨左右耳(#1)</vt:lpstr>
      <vt:lpstr>產品應注意／分辨左右耳(#2)</vt:lpstr>
      <vt:lpstr>產品應注意／分辨左右耳(#3)</vt:lpstr>
      <vt:lpstr>產品應注意／分辨左右耳(#4)</vt:lpstr>
      <vt:lpstr>產品應注意／分辨左右耳(#5)</vt:lpstr>
      <vt:lpstr>產品應注意／分辨左右耳(#6)</vt:lpstr>
      <vt:lpstr>產品應注意／避免脫落(#1)</vt:lpstr>
      <vt:lpstr>產品應注意／避免脫落(#2)</vt:lpstr>
      <vt:lpstr>產品應注意／避免脫落(#3)</vt:lpstr>
      <vt:lpstr>產品應注意／避免脫落(#4)</vt:lpstr>
      <vt:lpstr>產品應注意／功能操作(#1)</vt:lpstr>
      <vt:lpstr>產品應注意／功能操作(#2)</vt:lpstr>
      <vt:lpstr>產品應注意／功能操作(#3)</vt:lpstr>
      <vt:lpstr>產品應注意／功能操作(#4)</vt:lpstr>
      <vt:lpstr>產品應注意／功能操作(#5)</vt:lpstr>
      <vt:lpstr>產品應注意／功能操作(#6)</vt:lpstr>
      <vt:lpstr>產品應注意／功能操作(#7)</vt:lpstr>
      <vt:lpstr>產品應注意／功能操作／行動應用程式</vt:lpstr>
      <vt:lpstr>產品應注意／功能操作(#8)</vt:lpstr>
      <vt:lpstr>產品應注意／功能操作／遙控器配件</vt:lpstr>
      <vt:lpstr>產品應注意／連線規格(#1)</vt:lpstr>
      <vt:lpstr>產品應注意／連線規格(#2)</vt:lpstr>
      <vt:lpstr>產品應注意／連線規格(#3)</vt:lpstr>
      <vt:lpstr>產品應注意／連線規格(#4)</vt:lpstr>
      <vt:lpstr>產品應注意／連線規格(#5)</vt:lpstr>
      <vt:lpstr>產品應注意／連線規格(#6)</vt:lpstr>
      <vt:lpstr>產品應注意／連線規格(#7)</vt:lpstr>
      <vt:lpstr>產品應注意／連線規格(#8)</vt:lpstr>
      <vt:lpstr>產品應注意／連線規格(#9)</vt:lpstr>
      <vt:lpstr>產品應注意／連線規格(#10)</vt:lpstr>
      <vt:lpstr>產品應注意／遠端麥克風配件(#1)</vt:lpstr>
      <vt:lpstr>產品應注意／遠端麥克風配件(#2)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視障者如何選購助聽器</dc:title>
  <dc:creator>Jedi</dc:creator>
  <cp:lastModifiedBy>Jedi</cp:lastModifiedBy>
  <cp:revision>214</cp:revision>
  <dcterms:created xsi:type="dcterms:W3CDTF">2022-01-14T15:00:43Z</dcterms:created>
  <dcterms:modified xsi:type="dcterms:W3CDTF">2022-02-01T03:53:27Z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iveCommonsLicenseID">
    <vt:lpwstr>standard&amp;commercial=y&amp;derivatives=y&amp;jurisdiction=tw</vt:lpwstr>
  </property>
  <property fmtid="{D5CDD505-2E9C-101B-9397-08002B2CF9AE}" pid="3" name="CreativeCommonsLicenseURL">
    <vt:lpwstr>http://creativecommons.org/licenses/by/3.0/tw/</vt:lpwstr>
  </property>
  <property fmtid="{D5CDD505-2E9C-101B-9397-08002B2CF9AE}" pid="4" name="CreativeCommonsLicenseXml">
    <vt:lpwstr>&lt;?xml version="1.0" encoding="utf-8"?&gt;&lt;result&gt;&lt;license-uri&gt;http://creativecommons.org/licenses/by/3.0/tw/&lt;/license-uri&gt;&lt;license-name&gt;Attribution 3.0 Taiwan&lt;/license-name&gt;&lt;deprecated&gt;false&lt;/deprecated&gt;&lt;rdf&gt;&lt;rdf:RDF xmlns="http://creativecommons.org/ns#" xm</vt:lpwstr>
  </property>
</Properties>
</file>